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63"/>
  </p:notesMasterIdLst>
  <p:sldIdLst>
    <p:sldId id="257" r:id="rId3"/>
    <p:sldId id="416" r:id="rId4"/>
    <p:sldId id="417" r:id="rId5"/>
    <p:sldId id="258" r:id="rId6"/>
    <p:sldId id="329" r:id="rId7"/>
    <p:sldId id="399" r:id="rId8"/>
    <p:sldId id="400" r:id="rId9"/>
    <p:sldId id="401" r:id="rId10"/>
    <p:sldId id="407" r:id="rId11"/>
    <p:sldId id="409" r:id="rId12"/>
    <p:sldId id="383" r:id="rId13"/>
    <p:sldId id="384" r:id="rId14"/>
    <p:sldId id="398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425" r:id="rId23"/>
    <p:sldId id="261" r:id="rId24"/>
    <p:sldId id="262" r:id="rId25"/>
    <p:sldId id="263" r:id="rId26"/>
    <p:sldId id="264" r:id="rId27"/>
    <p:sldId id="410" r:id="rId28"/>
    <p:sldId id="411" r:id="rId29"/>
    <p:sldId id="378" r:id="rId30"/>
    <p:sldId id="402" r:id="rId31"/>
    <p:sldId id="403" r:id="rId32"/>
    <p:sldId id="404" r:id="rId33"/>
    <p:sldId id="268" r:id="rId34"/>
    <p:sldId id="269" r:id="rId35"/>
    <p:sldId id="270" r:id="rId36"/>
    <p:sldId id="418" r:id="rId37"/>
    <p:sldId id="419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424" r:id="rId48"/>
    <p:sldId id="280" r:id="rId49"/>
    <p:sldId id="420" r:id="rId50"/>
    <p:sldId id="423" r:id="rId51"/>
    <p:sldId id="421" r:id="rId52"/>
    <p:sldId id="422" r:id="rId53"/>
    <p:sldId id="426" r:id="rId54"/>
    <p:sldId id="427" r:id="rId55"/>
    <p:sldId id="428" r:id="rId56"/>
    <p:sldId id="429" r:id="rId57"/>
    <p:sldId id="430" r:id="rId58"/>
    <p:sldId id="333" r:id="rId59"/>
    <p:sldId id="334" r:id="rId60"/>
    <p:sldId id="408" r:id="rId61"/>
    <p:sldId id="371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 snapToGrid="0">
      <p:cViewPr varScale="1">
        <p:scale>
          <a:sx n="77" d="100"/>
          <a:sy n="77" d="100"/>
        </p:scale>
        <p:origin x="48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3FA4F-5CA8-4CF6-A3E8-EF24694637E3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B6EA2-B7A8-4CDC-BE0A-A1E4226C1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5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610" tIns="42805" rIns="85610" bIns="42805"/>
          <a:lstStyle/>
          <a:p>
            <a:endParaRPr lang="nl-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0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2014-32E9-4143-8F77-49E21A2AB3E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DB59-FA6F-4D6A-BE2A-D4E69D7D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9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2014-32E9-4143-8F77-49E21A2AB3E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DB59-FA6F-4D6A-BE2A-D4E69D7D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8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2014-32E9-4143-8F77-49E21A2AB3E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DB59-FA6F-4D6A-BE2A-D4E69D7D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53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80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C00000"/>
                </a:solidFill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76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484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0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63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98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73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5692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2014-32E9-4143-8F77-49E21A2AB3E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DB59-FA6F-4D6A-BE2A-D4E69D7D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78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134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63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5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21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4995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05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2014-32E9-4143-8F77-49E21A2AB3E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DB59-FA6F-4D6A-BE2A-D4E69D7D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0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2014-32E9-4143-8F77-49E21A2AB3E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DB59-FA6F-4D6A-BE2A-D4E69D7D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73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2014-32E9-4143-8F77-49E21A2AB3E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DB59-FA6F-4D6A-BE2A-D4E69D7D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1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2014-32E9-4143-8F77-49E21A2AB3E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DB59-FA6F-4D6A-BE2A-D4E69D7D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6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2014-32E9-4143-8F77-49E21A2AB3E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DB59-FA6F-4D6A-BE2A-D4E69D7D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9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2014-32E9-4143-8F77-49E21A2AB3E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DB59-FA6F-4D6A-BE2A-D4E69D7D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64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2014-32E9-4143-8F77-49E21A2AB3E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DB59-FA6F-4D6A-BE2A-D4E69D7D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8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02014-32E9-4143-8F77-49E21A2AB3E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BDB59-FA6F-4D6A-BE2A-D4E69D7D5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8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93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.png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13.wmf"/><Relationship Id="rId3" Type="http://schemas.openxmlformats.org/officeDocument/2006/relationships/image" Target="../media/image15.png"/><Relationship Id="rId7" Type="http://schemas.openxmlformats.org/officeDocument/2006/relationships/image" Target="../media/image8.wmf"/><Relationship Id="rId12" Type="http://schemas.openxmlformats.org/officeDocument/2006/relationships/image" Target="../media/image16.png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.wmf"/><Relationship Id="rId20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5" Type="http://schemas.openxmlformats.org/officeDocument/2006/relationships/oleObject" Target="../embeddings/oleObject9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1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9.wmf"/><Relationship Id="rId1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emf"/><Relationship Id="rId5" Type="http://schemas.openxmlformats.org/officeDocument/2006/relationships/image" Target="../media/image44.emf"/><Relationship Id="rId10" Type="http://schemas.openxmlformats.org/officeDocument/2006/relationships/image" Target="../media/image49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g"/><Relationship Id="rId7" Type="http://schemas.openxmlformats.org/officeDocument/2006/relationships/image" Target="../media/image77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7" Type="http://schemas.openxmlformats.org/officeDocument/2006/relationships/image" Target="../media/image99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112.emf"/><Relationship Id="rId7" Type="http://schemas.openxmlformats.org/officeDocument/2006/relationships/image" Target="../media/image116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A4C8F-4C3C-4DCB-9FD8-D94372465C1E}"/>
              </a:ext>
            </a:extLst>
          </p:cNvPr>
          <p:cNvSpPr txBox="1"/>
          <p:nvPr/>
        </p:nvSpPr>
        <p:spPr>
          <a:xfrm>
            <a:off x="2266265" y="6048888"/>
            <a:ext cx="9100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rgbClr val="000099"/>
                </a:solidFill>
                <a:ea typeface="Cambria Math" panose="02040503050406030204" pitchFamily="18" charset="0"/>
              </a:rPr>
              <a:t>Lecture 25:  S-TI-S Josephson junctions --- a compelling platform for Majorana qubits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A4C8F-4C3C-4DCB-9FD8-D94372465C1E}"/>
              </a:ext>
            </a:extLst>
          </p:cNvPr>
          <p:cNvSpPr txBox="1"/>
          <p:nvPr/>
        </p:nvSpPr>
        <p:spPr>
          <a:xfrm>
            <a:off x="1686856" y="225251"/>
            <a:ext cx="10281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rgbClr val="C00000"/>
                </a:solidFill>
                <a:ea typeface="Cambria Math" panose="02040503050406030204" pitchFamily="18" charset="0"/>
              </a:rPr>
              <a:t>Lecture 24:  Topological superconducting qubits based on Majorana fermion states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88814" y="6064277"/>
            <a:ext cx="1105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Next time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7750" y="243838"/>
            <a:ext cx="730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Today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9493" y="270411"/>
            <a:ext cx="1012873" cy="3161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9493" y="6090850"/>
            <a:ext cx="1577451" cy="3161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FE85D-3962-4468-AC4C-76417401F8F1}"/>
              </a:ext>
            </a:extLst>
          </p:cNvPr>
          <p:cNvSpPr txBox="1"/>
          <p:nvPr/>
        </p:nvSpPr>
        <p:spPr>
          <a:xfrm>
            <a:off x="1106640" y="1506896"/>
            <a:ext cx="10101592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ea typeface="Cambria Math" panose="02040503050406030204" pitchFamily="18" charset="0"/>
              </a:rPr>
              <a:t>D</a:t>
            </a:r>
            <a:r>
              <a:rPr lang="en-US" dirty="0" smtClean="0">
                <a:ea typeface="Cambria Math" panose="02040503050406030204" pitchFamily="18" charset="0"/>
              </a:rPr>
              <a:t>iscussion of applications of superconductor materials and devices in five parts:</a:t>
            </a:r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dirty="0" smtClean="0">
                <a:ea typeface="Cambria Math" panose="02040503050406030204" pitchFamily="18" charset="0"/>
              </a:rPr>
              <a:t>Overview of the quantum information landscape </a:t>
            </a:r>
            <a:endParaRPr lang="en-US" dirty="0">
              <a:ea typeface="Cambria Math" panose="02040503050406030204" pitchFamily="18" charset="0"/>
            </a:endParaRPr>
          </a:p>
          <a:p>
            <a:pPr marL="342900" indent="-342900">
              <a:spcAft>
                <a:spcPts val="1800"/>
              </a:spcAft>
              <a:buAutoNum type="arabicPeriod" startAt="2"/>
            </a:pPr>
            <a:r>
              <a:rPr lang="en-US" dirty="0" smtClean="0">
                <a:ea typeface="Cambria Math" panose="02040503050406030204" pitchFamily="18" charset="0"/>
              </a:rPr>
              <a:t>Macroscopic quantum phenomena in superconductor devices and superconductor qubits</a:t>
            </a:r>
          </a:p>
          <a:p>
            <a:pPr marL="342900" indent="-342900">
              <a:spcAft>
                <a:spcPts val="1800"/>
              </a:spcAft>
              <a:buAutoNum type="arabicPeriod" startAt="2"/>
            </a:pPr>
            <a:r>
              <a:rPr lang="en-US" dirty="0" smtClean="0">
                <a:ea typeface="Cambria Math" panose="02040503050406030204" pitchFamily="18" charset="0"/>
              </a:rPr>
              <a:t>Decoherence and the emergence of the transmon qubit </a:t>
            </a:r>
          </a:p>
          <a:p>
            <a:pPr marL="342900" indent="-342900">
              <a:spcAft>
                <a:spcPts val="1800"/>
              </a:spcAft>
              <a:buAutoNum type="arabicPeriod" startAt="2"/>
            </a:pPr>
            <a:r>
              <a:rPr lang="en-US" dirty="0" smtClean="0">
                <a:ea typeface="Cambria Math" panose="02040503050406030204" pitchFamily="18" charset="0"/>
              </a:rPr>
              <a:t>Topological superconducting qubits based on Majorana fermion states</a:t>
            </a:r>
          </a:p>
          <a:p>
            <a:pPr marL="342900" indent="-342900">
              <a:spcAft>
                <a:spcPts val="1800"/>
              </a:spcAft>
              <a:buFontTx/>
              <a:buAutoNum type="arabicPeriod" startAt="2"/>
            </a:pPr>
            <a:r>
              <a:rPr lang="en-US" dirty="0" smtClean="0">
                <a:ea typeface="Cambria Math" panose="02040503050406030204" pitchFamily="18" charset="0"/>
              </a:rPr>
              <a:t>S-TI-S Josephson junctions --- a compelling platform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65823" y="3611752"/>
            <a:ext cx="389206" cy="173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6193" r="12820" b="2252"/>
          <a:stretch/>
        </p:blipFill>
        <p:spPr bwMode="auto">
          <a:xfrm>
            <a:off x="186504" y="605068"/>
            <a:ext cx="8544212" cy="589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21598"/>
              </p:ext>
            </p:extLst>
          </p:nvPr>
        </p:nvGraphicFramePr>
        <p:xfrm>
          <a:off x="9470663" y="2197596"/>
          <a:ext cx="2194091" cy="763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Equation" r:id="rId4" imgW="876240" imgH="304560" progId="Equation.DSMT4">
                  <p:embed/>
                </p:oleObj>
              </mc:Choice>
              <mc:Fallback>
                <p:oleObj name="Equation" r:id="rId4" imgW="876240" imgH="3045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70663" y="2197596"/>
                        <a:ext cx="2194091" cy="763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186340"/>
              </p:ext>
            </p:extLst>
          </p:nvPr>
        </p:nvGraphicFramePr>
        <p:xfrm>
          <a:off x="8770483" y="1502484"/>
          <a:ext cx="3286092" cy="708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Equation" r:id="rId6" imgW="1295280" imgH="279360" progId="Equation.DSMT4">
                  <p:embed/>
                </p:oleObj>
              </mc:Choice>
              <mc:Fallback>
                <p:oleObj name="Equation" r:id="rId6" imgW="12952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70483" y="1502484"/>
                        <a:ext cx="3286092" cy="708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54258"/>
              </p:ext>
            </p:extLst>
          </p:nvPr>
        </p:nvGraphicFramePr>
        <p:xfrm>
          <a:off x="8398645" y="3327500"/>
          <a:ext cx="3444875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Equation" r:id="rId8" imgW="1498320" imgH="507960" progId="Equation.DSMT4">
                  <p:embed/>
                </p:oleObj>
              </mc:Choice>
              <mc:Fallback>
                <p:oleObj name="Equation" r:id="rId8" imgW="14983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98645" y="3327500"/>
                        <a:ext cx="3444875" cy="1166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13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6193" r="12602"/>
          <a:stretch/>
        </p:blipFill>
        <p:spPr bwMode="auto">
          <a:xfrm>
            <a:off x="598615" y="409161"/>
            <a:ext cx="9144000" cy="644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477312"/>
              </p:ext>
            </p:extLst>
          </p:nvPr>
        </p:nvGraphicFramePr>
        <p:xfrm>
          <a:off x="9918141" y="210417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18141" y="210417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612350"/>
              </p:ext>
            </p:extLst>
          </p:nvPr>
        </p:nvGraphicFramePr>
        <p:xfrm>
          <a:off x="10181716" y="1408472"/>
          <a:ext cx="1325120" cy="68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Equation" r:id="rId6" imgW="469800" imgH="241200" progId="Equation.DSMT4">
                  <p:embed/>
                </p:oleObj>
              </mc:Choice>
              <mc:Fallback>
                <p:oleObj name="Equation" r:id="rId6" imgW="469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81716" y="1408472"/>
                        <a:ext cx="1325120" cy="680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979778"/>
              </p:ext>
            </p:extLst>
          </p:nvPr>
        </p:nvGraphicFramePr>
        <p:xfrm>
          <a:off x="9677468" y="2912101"/>
          <a:ext cx="2191876" cy="694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Equation" r:id="rId8" imgW="761760" imgH="241200" progId="Equation.DSMT4">
                  <p:embed/>
                </p:oleObj>
              </mc:Choice>
              <mc:Fallback>
                <p:oleObj name="Equation" r:id="rId8" imgW="7617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77468" y="2912101"/>
                        <a:ext cx="2191876" cy="694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75818"/>
              </p:ext>
            </p:extLst>
          </p:nvPr>
        </p:nvGraphicFramePr>
        <p:xfrm>
          <a:off x="10042777" y="2116471"/>
          <a:ext cx="1524759" cy="724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Equation" r:id="rId10" imgW="507960" imgH="241200" progId="Equation.DSMT4">
                  <p:embed/>
                </p:oleObj>
              </mc:Choice>
              <mc:Fallback>
                <p:oleObj name="Equation" r:id="rId10" imgW="507960" imgH="2412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042777" y="2116471"/>
                        <a:ext cx="1524759" cy="724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5224" y="1447769"/>
            <a:ext cx="3255546" cy="824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1003" y="1429253"/>
            <a:ext cx="3255546" cy="824556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146873"/>
              </p:ext>
            </p:extLst>
          </p:nvPr>
        </p:nvGraphicFramePr>
        <p:xfrm>
          <a:off x="9824885" y="4276425"/>
          <a:ext cx="1979165" cy="830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Equation" r:id="rId13" imgW="939600" imgH="393480" progId="Equation.DSMT4">
                  <p:embed/>
                </p:oleObj>
              </mc:Choice>
              <mc:Fallback>
                <p:oleObj name="Equation" r:id="rId13" imgW="939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824885" y="4276425"/>
                        <a:ext cx="1979165" cy="830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439098"/>
              </p:ext>
            </p:extLst>
          </p:nvPr>
        </p:nvGraphicFramePr>
        <p:xfrm>
          <a:off x="9858566" y="5114107"/>
          <a:ext cx="2068513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" name="Equation" r:id="rId15" imgW="1002960" imgH="393480" progId="Equation.DSMT4">
                  <p:embed/>
                </p:oleObj>
              </mc:Choice>
              <mc:Fallback>
                <p:oleObj name="Equation" r:id="rId15" imgW="1002960" imgH="393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858566" y="5114107"/>
                        <a:ext cx="2068513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422770"/>
              </p:ext>
            </p:extLst>
          </p:nvPr>
        </p:nvGraphicFramePr>
        <p:xfrm>
          <a:off x="2787635" y="1499667"/>
          <a:ext cx="1825625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" name="Equation" r:id="rId17" imgW="634680" imgH="241200" progId="Equation.DSMT4">
                  <p:embed/>
                </p:oleObj>
              </mc:Choice>
              <mc:Fallback>
                <p:oleObj name="Equation" r:id="rId17" imgW="634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87635" y="1499667"/>
                        <a:ext cx="1825625" cy="693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916664"/>
              </p:ext>
            </p:extLst>
          </p:nvPr>
        </p:nvGraphicFramePr>
        <p:xfrm>
          <a:off x="5360201" y="1497307"/>
          <a:ext cx="2295563" cy="753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" name="Equation" r:id="rId19" imgW="850680" imgH="279360" progId="Equation.DSMT4">
                  <p:embed/>
                </p:oleObj>
              </mc:Choice>
              <mc:Fallback>
                <p:oleObj name="Equation" r:id="rId19" imgW="8506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360201" y="1497307"/>
                        <a:ext cx="2295563" cy="753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543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0" t="6000" r="12494"/>
          <a:stretch/>
        </p:blipFill>
        <p:spPr bwMode="auto">
          <a:xfrm>
            <a:off x="2690417" y="222747"/>
            <a:ext cx="9144000" cy="644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286" b="-3543"/>
          <a:stretch/>
        </p:blipFill>
        <p:spPr>
          <a:xfrm>
            <a:off x="2703341" y="242293"/>
            <a:ext cx="9120360" cy="523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63055" y="3829417"/>
            <a:ext cx="165759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Qubit states:</a:t>
            </a:r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223934" y="1268963"/>
            <a:ext cx="2338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Quantum information stored in parity states = does the pair have a fermion or not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1864" y="3070163"/>
            <a:ext cx="20644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This is not really a qubit because the total parity is fixed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67893" r="12602"/>
          <a:stretch/>
        </p:blipFill>
        <p:spPr bwMode="auto">
          <a:xfrm>
            <a:off x="2679701" y="4458952"/>
            <a:ext cx="9144000" cy="220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9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6193" r="12602"/>
          <a:stretch/>
        </p:blipFill>
        <p:spPr bwMode="auto">
          <a:xfrm>
            <a:off x="2425959" y="228771"/>
            <a:ext cx="9144000" cy="644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959" y="249742"/>
            <a:ext cx="9126503" cy="5243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4269" y="3853307"/>
            <a:ext cx="165759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Qubit states:</a:t>
            </a:r>
            <a:endParaRPr lang="en-US" sz="2200" dirty="0"/>
          </a:p>
        </p:txBody>
      </p:sp>
      <p:sp>
        <p:nvSpPr>
          <p:cNvPr id="5" name="Rectangle 4"/>
          <p:cNvSpPr/>
          <p:nvPr/>
        </p:nvSpPr>
        <p:spPr>
          <a:xfrm>
            <a:off x="203442" y="1732775"/>
            <a:ext cx="2054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Need at least two pairs to make a qubit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8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6000" r="12494"/>
          <a:stretch/>
        </p:blipFill>
        <p:spPr bwMode="auto">
          <a:xfrm>
            <a:off x="2017873" y="460364"/>
            <a:ext cx="8050685" cy="568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62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0" t="6000" r="12603"/>
          <a:stretch/>
        </p:blipFill>
        <p:spPr bwMode="auto">
          <a:xfrm>
            <a:off x="1587611" y="405260"/>
            <a:ext cx="9144000" cy="645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1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6386" r="12494"/>
          <a:stretch/>
        </p:blipFill>
        <p:spPr bwMode="auto">
          <a:xfrm>
            <a:off x="1545116" y="446568"/>
            <a:ext cx="9122884" cy="641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6000" r="12602"/>
          <a:stretch/>
        </p:blipFill>
        <p:spPr bwMode="auto">
          <a:xfrm>
            <a:off x="1524000" y="408763"/>
            <a:ext cx="9144000" cy="646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0" t="6000" r="12494"/>
          <a:stretch/>
        </p:blipFill>
        <p:spPr bwMode="auto">
          <a:xfrm>
            <a:off x="1524000" y="423767"/>
            <a:ext cx="9144000" cy="644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91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6193" r="12603"/>
          <a:stretch/>
        </p:blipFill>
        <p:spPr bwMode="auto">
          <a:xfrm>
            <a:off x="1524000" y="399803"/>
            <a:ext cx="9144000" cy="645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1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5166" y="86650"/>
            <a:ext cx="1369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Final project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10653" y="526994"/>
            <a:ext cx="281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6 groups + individual papers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53000" y="506817"/>
            <a:ext cx="3766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Explore a topic --- make a set of slides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4732" y="1135116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12 minute presentation on Tuesday, May 10 (last day of class)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9186" y="1787595"/>
            <a:ext cx="617220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Topics:</a:t>
            </a:r>
          </a:p>
          <a:p>
            <a:endParaRPr lang="en-US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Conventional SC qubits vs. topological SC qubits 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SC </a:t>
            </a:r>
            <a:r>
              <a:rPr lang="en-US" dirty="0"/>
              <a:t>qubits vs. </a:t>
            </a:r>
            <a:r>
              <a:rPr lang="en-US" dirty="0" smtClean="0"/>
              <a:t>ion trap qubits</a:t>
            </a:r>
            <a:endParaRPr lang="en-US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SC qubits vs. semiconductor qubits</a:t>
            </a:r>
            <a:endParaRPr lang="en-US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Quantum Supremacy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Superconductors </a:t>
            </a:r>
            <a:r>
              <a:rPr lang="en-US" dirty="0"/>
              <a:t>for Quantum </a:t>
            </a:r>
            <a:r>
              <a:rPr lang="en-US" dirty="0" smtClean="0"/>
              <a:t>Sensing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Quantum computing for discovery of new superconductors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62465" y="5812253"/>
            <a:ext cx="9886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Goal is for everyone to participate --- I would suggest that your team make a plan and have each person contribute some specific component or specific slides to the presentation </a:t>
            </a:r>
            <a:endParaRPr lang="en-US" dirty="0"/>
          </a:p>
        </p:txBody>
      </p:sp>
      <p:cxnSp>
        <p:nvCxnSpPr>
          <p:cNvPr id="5" name="Elbow Connector 4"/>
          <p:cNvCxnSpPr/>
          <p:nvPr/>
        </p:nvCxnSpPr>
        <p:spPr>
          <a:xfrm>
            <a:off x="8839200" y="685800"/>
            <a:ext cx="990600" cy="838200"/>
          </a:xfrm>
          <a:prstGeom prst="bentConnector3">
            <a:avLst>
              <a:gd name="adj1" fmla="val 99704"/>
            </a:avLst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232822" y="1995841"/>
            <a:ext cx="47511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Very unstructured open-ended assignment</a:t>
            </a:r>
          </a:p>
          <a:p>
            <a:endParaRPr lang="en-US" dirty="0"/>
          </a:p>
          <a:p>
            <a:r>
              <a:rPr lang="en-US" dirty="0" smtClean="0"/>
              <a:t>Will need to explore the internet to find interesting materials and converge on a theme and focus for your presentation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Emphasis is on </a:t>
            </a:r>
            <a:r>
              <a:rPr lang="en-US" u="sng" dirty="0" smtClean="0">
                <a:solidFill>
                  <a:srgbClr val="C00000"/>
                </a:solidFill>
              </a:rPr>
              <a:t>learning</a:t>
            </a:r>
            <a:r>
              <a:rPr lang="en-US" dirty="0" smtClean="0">
                <a:solidFill>
                  <a:srgbClr val="C00000"/>
                </a:solidFill>
              </a:rPr>
              <a:t> something and </a:t>
            </a:r>
            <a:r>
              <a:rPr lang="en-US" u="sng" dirty="0" smtClean="0">
                <a:solidFill>
                  <a:srgbClr val="C00000"/>
                </a:solidFill>
              </a:rPr>
              <a:t>sharing</a:t>
            </a:r>
            <a:r>
              <a:rPr lang="en-US" dirty="0" smtClean="0">
                <a:solidFill>
                  <a:srgbClr val="C00000"/>
                </a:solidFill>
              </a:rPr>
              <a:t> that with all of us --- to me, this assignment will be successful if we all learn some new things and come away with a picture of the potential and challenges of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superconductivity</a:t>
            </a:r>
            <a:r>
              <a:rPr lang="en-US" dirty="0" smtClean="0">
                <a:solidFill>
                  <a:srgbClr val="C00000"/>
                </a:solidFill>
              </a:rPr>
              <a:t> in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information science and technology 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5146" y="1048210"/>
            <a:ext cx="6071286" cy="54754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0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0" t="6193" r="12603"/>
          <a:stretch/>
        </p:blipFill>
        <p:spPr bwMode="auto">
          <a:xfrm>
            <a:off x="1524000" y="418494"/>
            <a:ext cx="9144000" cy="643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82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503" y="68425"/>
            <a:ext cx="4971186" cy="2071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658" y="2139821"/>
            <a:ext cx="4322876" cy="4364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146" y="1724127"/>
            <a:ext cx="4444844" cy="3799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91" y="135242"/>
            <a:ext cx="6357612" cy="10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 t="6193" r="12603"/>
          <a:stretch/>
        </p:blipFill>
        <p:spPr bwMode="auto">
          <a:xfrm>
            <a:off x="1524000" y="0"/>
            <a:ext cx="9170621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8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t="6193" r="12710" b="1263"/>
          <a:stretch/>
        </p:blipFill>
        <p:spPr bwMode="auto">
          <a:xfrm>
            <a:off x="1524000" y="1"/>
            <a:ext cx="9157310" cy="638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15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5614" r="12494"/>
          <a:stretch/>
        </p:blipFill>
        <p:spPr bwMode="auto">
          <a:xfrm>
            <a:off x="1524000" y="-1"/>
            <a:ext cx="9144000" cy="647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7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6000" r="12494"/>
          <a:stretch/>
        </p:blipFill>
        <p:spPr bwMode="auto">
          <a:xfrm>
            <a:off x="1540525" y="0"/>
            <a:ext cx="9127475" cy="644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93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170" y="687415"/>
            <a:ext cx="5295444" cy="1388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034" y="119385"/>
            <a:ext cx="1683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err="1" smtClean="0">
                <a:ea typeface="Cambria Math" panose="02040503050406030204" pitchFamily="18" charset="0"/>
              </a:rPr>
              <a:t>Kitaev</a:t>
            </a:r>
            <a:r>
              <a:rPr lang="en-US" dirty="0" smtClean="0">
                <a:ea typeface="Cambria Math" panose="02040503050406030204" pitchFamily="18" charset="0"/>
              </a:rPr>
              <a:t> model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3131" b="28232"/>
          <a:stretch/>
        </p:blipFill>
        <p:spPr>
          <a:xfrm>
            <a:off x="8886150" y="2392246"/>
            <a:ext cx="2876111" cy="58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928" y="2483497"/>
            <a:ext cx="5534000" cy="788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928" y="3761357"/>
            <a:ext cx="5651662" cy="16343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5034" y="1032091"/>
            <a:ext cx="3115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Consider a row of fermions expressed in terms of MFs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9679" y="2554747"/>
            <a:ext cx="2341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Consider them paired on each site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9679" y="4159891"/>
            <a:ext cx="27746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Re-pair the MFs --- leaves unpaired MFs separated at the ends of the wire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375" y="4201575"/>
            <a:ext cx="2324667" cy="9934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9215" y="6225317"/>
            <a:ext cx="10359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Note that the unpaired Majorana states do not appear in the Hamiltonian because they are at zero energy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14691" y="3323602"/>
            <a:ext cx="3618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Energy of occupied fermion state = </a:t>
            </a:r>
            <a:r>
              <a:rPr lang="en-US" i="1" dirty="0" smtClean="0">
                <a:ea typeface="Cambria Math" panose="02040503050406030204" pitchFamily="18" charset="0"/>
                <a:sym typeface="Symbol" panose="05050102010706020507" pitchFamily="18" charset="2"/>
              </a:rPr>
              <a:t></a:t>
            </a:r>
            <a:endParaRPr lang="en-US" i="1" dirty="0"/>
          </a:p>
        </p:txBody>
      </p:sp>
      <p:cxnSp>
        <p:nvCxnSpPr>
          <p:cNvPr id="14" name="Elbow Connector 13"/>
          <p:cNvCxnSpPr/>
          <p:nvPr/>
        </p:nvCxnSpPr>
        <p:spPr>
          <a:xfrm flipV="1">
            <a:off x="8055429" y="3048062"/>
            <a:ext cx="1181877" cy="460208"/>
          </a:xfrm>
          <a:prstGeom prst="bentConnector3">
            <a:avLst>
              <a:gd name="adj1" fmla="val 100000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943629" y="5451133"/>
            <a:ext cx="4368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Energy coupling between fermion states = </a:t>
            </a:r>
            <a:r>
              <a:rPr lang="en-US" i="1" dirty="0" smtClean="0">
                <a:ea typeface="Cambria Math" panose="02040503050406030204" pitchFamily="18" charset="0"/>
                <a:sym typeface="Symbol" panose="05050102010706020507" pitchFamily="18" charset="2"/>
              </a:rPr>
              <a:t>2</a:t>
            </a:r>
            <a:r>
              <a:rPr lang="en-US" i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Elbow Connector 18"/>
          <p:cNvCxnSpPr/>
          <p:nvPr/>
        </p:nvCxnSpPr>
        <p:spPr>
          <a:xfrm flipV="1">
            <a:off x="8518849" y="5038506"/>
            <a:ext cx="911290" cy="620059"/>
          </a:xfrm>
          <a:prstGeom prst="bentConnector3">
            <a:avLst>
              <a:gd name="adj1" fmla="val 100512"/>
            </a:avLst>
          </a:prstGeom>
          <a:ln w="38100">
            <a:solidFill>
              <a:srgbClr val="FF6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296843" y="95749"/>
            <a:ext cx="8352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ea typeface="MS PGothic" pitchFamily="34" charset="-128"/>
              </a:rPr>
              <a:t>A.Yu</a:t>
            </a:r>
            <a:r>
              <a:rPr lang="en-US" i="1" dirty="0">
                <a:ea typeface="MS PGothic" pitchFamily="34" charset="-128"/>
              </a:rPr>
              <a:t>. </a:t>
            </a:r>
            <a:r>
              <a:rPr lang="en-US" i="1" dirty="0" err="1">
                <a:ea typeface="MS PGothic" pitchFamily="34" charset="-128"/>
              </a:rPr>
              <a:t>Kitaev</a:t>
            </a:r>
            <a:r>
              <a:rPr lang="en-US" i="1" dirty="0">
                <a:ea typeface="MS PGothic" pitchFamily="34" charset="-128"/>
              </a:rPr>
              <a:t> Unpaired Majorana fermions in Quantum Wires, </a:t>
            </a:r>
            <a:r>
              <a:rPr lang="en-US" i="1" dirty="0"/>
              <a:t>Physics </a:t>
            </a:r>
            <a:r>
              <a:rPr lang="en-US" i="1" dirty="0" err="1"/>
              <a:t>Uspekhi</a:t>
            </a:r>
            <a:r>
              <a:rPr lang="en-US" i="1" dirty="0"/>
              <a:t> (2001)</a:t>
            </a:r>
            <a:endParaRPr lang="en-US" i="1" dirty="0">
              <a:ea typeface="MS PGothic" pitchFamily="34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430139" y="907608"/>
            <a:ext cx="2140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ea typeface="MS PGothic" pitchFamily="34" charset="-128"/>
              </a:rPr>
              <a:t>Treatment by J. Sau, U-Maryland</a:t>
            </a:r>
            <a:endParaRPr lang="en-US" i="1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427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" y="1386699"/>
            <a:ext cx="7293452" cy="767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52" y="722805"/>
            <a:ext cx="2217093" cy="464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650" y="709316"/>
            <a:ext cx="2499575" cy="478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4148" y="183894"/>
            <a:ext cx="5084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Full Hamiltonian --- converted </a:t>
            </a:r>
            <a:r>
              <a:rPr lang="en-US" dirty="0">
                <a:ea typeface="Cambria Math" panose="02040503050406030204" pitchFamily="18" charset="0"/>
              </a:rPr>
              <a:t>to Fermion operators: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418" y="2291389"/>
            <a:ext cx="2237693" cy="22568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61089"/>
          <a:stretch/>
        </p:blipFill>
        <p:spPr>
          <a:xfrm>
            <a:off x="2567439" y="2389449"/>
            <a:ext cx="1898814" cy="19687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60931"/>
          <a:stretch/>
        </p:blipFill>
        <p:spPr>
          <a:xfrm>
            <a:off x="4684425" y="2389448"/>
            <a:ext cx="1906527" cy="1968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60651"/>
          <a:stretch/>
        </p:blipFill>
        <p:spPr>
          <a:xfrm>
            <a:off x="261256" y="4548284"/>
            <a:ext cx="1988879" cy="20391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60931"/>
          <a:stretch/>
        </p:blipFill>
        <p:spPr>
          <a:xfrm>
            <a:off x="2491541" y="4548284"/>
            <a:ext cx="1974712" cy="20391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l="61211"/>
          <a:stretch/>
        </p:blipFill>
        <p:spPr>
          <a:xfrm>
            <a:off x="4684425" y="4524293"/>
            <a:ext cx="1983612" cy="2063118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503220" y="-74754"/>
            <a:ext cx="4593971" cy="4335560"/>
            <a:chOff x="7520473" y="0"/>
            <a:chExt cx="4586048" cy="4267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20473" y="0"/>
              <a:ext cx="4586048" cy="4267200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H="1">
              <a:off x="8217159" y="298580"/>
              <a:ext cx="6221" cy="336524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0882604" y="298580"/>
              <a:ext cx="6221" cy="336524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0004182" y="298580"/>
              <a:ext cx="6221" cy="336524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9807276" y="298580"/>
              <a:ext cx="6221" cy="336524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9642061" y="298580"/>
              <a:ext cx="6221" cy="336524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9120461" y="323460"/>
              <a:ext cx="6221" cy="336524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9445747" y="323460"/>
              <a:ext cx="6221" cy="336524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875854" y="2642718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/t = </a:t>
            </a:r>
            <a:r>
              <a:rPr lang="en-US" sz="2000" dirty="0" smtClean="0">
                <a:solidFill>
                  <a:srgbClr val="C00000"/>
                </a:solidFill>
              </a:rPr>
              <a:t>0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2352" y="4798089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/t = </a:t>
            </a:r>
            <a:r>
              <a:rPr lang="en-US" sz="2000" dirty="0" smtClean="0">
                <a:solidFill>
                  <a:srgbClr val="C00000"/>
                </a:solidFill>
              </a:rPr>
              <a:t>1.8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42973" y="4798089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/t = </a:t>
            </a:r>
            <a:r>
              <a:rPr lang="en-US" sz="2000" dirty="0" smtClean="0">
                <a:solidFill>
                  <a:srgbClr val="C00000"/>
                </a:solidFill>
              </a:rPr>
              <a:t>2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97846" y="4798089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/t = </a:t>
            </a:r>
            <a:r>
              <a:rPr lang="en-US" sz="2000" dirty="0" smtClean="0">
                <a:solidFill>
                  <a:srgbClr val="C00000"/>
                </a:solidFill>
              </a:rPr>
              <a:t>3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41053" y="2642718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/t = </a:t>
            </a:r>
            <a:r>
              <a:rPr lang="en-US" sz="2000" dirty="0" smtClean="0">
                <a:solidFill>
                  <a:srgbClr val="C00000"/>
                </a:solidFill>
              </a:rPr>
              <a:t>1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2505" y="2642718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/t = </a:t>
            </a:r>
            <a:r>
              <a:rPr lang="en-US" sz="2000" dirty="0" smtClean="0">
                <a:solidFill>
                  <a:srgbClr val="C00000"/>
                </a:solidFill>
              </a:rPr>
              <a:t>1.6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273230" y="4165704"/>
            <a:ext cx="3088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Wavefunction of ground state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7687164" y="4350370"/>
            <a:ext cx="44811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261740" y="4599622"/>
            <a:ext cx="3458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Wavefunction of first excited state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87164" y="4854880"/>
            <a:ext cx="448111" cy="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992509" y="5307770"/>
            <a:ext cx="36029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Majorana state persist for </a:t>
            </a:r>
            <a:r>
              <a:rPr lang="en-US" dirty="0">
                <a:sym typeface="Symbol" panose="05050102010706020507" pitchFamily="18" charset="2"/>
              </a:rPr>
              <a:t>/t </a:t>
            </a:r>
            <a:r>
              <a:rPr lang="en-US" dirty="0" smtClean="0">
                <a:sym typeface="Symbol" panose="05050102010706020507" pitchFamily="18" charset="2"/>
              </a:rPr>
              <a:t>&lt; 2, protected by the topological nature of the chain --- cannot fuse them without closing the energy gap</a:t>
            </a:r>
            <a:endParaRPr lang="en-US" dirty="0"/>
          </a:p>
          <a:p>
            <a:r>
              <a:rPr lang="en-US" dirty="0" smtClean="0">
                <a:ea typeface="Cambria Math" panose="020405030504060302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631" y="271195"/>
            <a:ext cx="9860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ea typeface="Cambria Math" panose="02040503050406030204" pitchFamily="18" charset="0"/>
              </a:rPr>
              <a:t>Manifestations of the </a:t>
            </a:r>
            <a:r>
              <a:rPr lang="en-US" dirty="0" err="1" smtClean="0">
                <a:ea typeface="Cambria Math" panose="02040503050406030204" pitchFamily="18" charset="0"/>
              </a:rPr>
              <a:t>Kitaev</a:t>
            </a:r>
            <a:r>
              <a:rPr lang="en-US" dirty="0" smtClean="0">
                <a:ea typeface="Cambria Math" panose="02040503050406030204" pitchFamily="18" charset="0"/>
              </a:rPr>
              <a:t> model</a:t>
            </a:r>
          </a:p>
        </p:txBody>
      </p:sp>
      <p:sp>
        <p:nvSpPr>
          <p:cNvPr id="4" name="Rectangle 3"/>
          <p:cNvSpPr/>
          <p:nvPr/>
        </p:nvSpPr>
        <p:spPr>
          <a:xfrm>
            <a:off x="922348" y="830016"/>
            <a:ext cx="986094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dirty="0" smtClean="0">
                <a:ea typeface="Cambria Math" panose="02040503050406030204" pitchFamily="18" charset="0"/>
              </a:rPr>
              <a:t>Chains of atoms  </a:t>
            </a:r>
          </a:p>
          <a:p>
            <a:pPr marL="342900" indent="-342900">
              <a:spcAft>
                <a:spcPts val="1800"/>
              </a:spcAft>
              <a:buAutoNum type="arabicPeriod" startAt="2"/>
            </a:pPr>
            <a:r>
              <a:rPr lang="en-US" dirty="0" smtClean="0">
                <a:ea typeface="Cambria Math" panose="02040503050406030204" pitchFamily="18" charset="0"/>
              </a:rPr>
              <a:t>Semiconductor nanowires in a magnetic field</a:t>
            </a:r>
          </a:p>
        </p:txBody>
      </p:sp>
      <p:sp>
        <p:nvSpPr>
          <p:cNvPr id="2" name="Rectangle 1"/>
          <p:cNvSpPr/>
          <p:nvPr/>
        </p:nvSpPr>
        <p:spPr>
          <a:xfrm>
            <a:off x="722543" y="2296683"/>
            <a:ext cx="10978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Hamiltonian engineering --- combine ingredients to achieve a topological state that can support Majorana fermions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2"/>
          <a:stretch/>
        </p:blipFill>
        <p:spPr bwMode="auto">
          <a:xfrm>
            <a:off x="205782" y="178723"/>
            <a:ext cx="4593094" cy="164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45" y="1825591"/>
            <a:ext cx="2800093" cy="18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110" y="458309"/>
            <a:ext cx="5014643" cy="6023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55" y="3776401"/>
            <a:ext cx="3486899" cy="365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612" y="170410"/>
            <a:ext cx="1902938" cy="1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80" y="4283447"/>
            <a:ext cx="3000605" cy="2524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77821" y="4283447"/>
            <a:ext cx="15224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ea typeface="Cambria Math" panose="02040503050406030204" pitchFamily="18" charset="0"/>
              </a:rPr>
              <a:t>atoms on lattice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3466408" y="4784875"/>
            <a:ext cx="1803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ea typeface="Cambria Math" panose="02040503050406030204" pitchFamily="18" charset="0"/>
              </a:rPr>
              <a:t>magnetic moments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287505" y="5207231"/>
            <a:ext cx="23591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ea typeface="Cambria Math" panose="02040503050406030204" pitchFamily="18" charset="0"/>
              </a:rPr>
              <a:t>atomic spin-orbit coupling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3287505" y="5675010"/>
            <a:ext cx="23934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ea typeface="Cambria Math" panose="02040503050406030204" pitchFamily="18" charset="0"/>
              </a:rPr>
              <a:t>Rashba</a:t>
            </a:r>
            <a:r>
              <a:rPr lang="en-US" sz="1600" dirty="0" smtClean="0">
                <a:ea typeface="Cambria Math" panose="02040503050406030204" pitchFamily="18" charset="0"/>
              </a:rPr>
              <a:t> spin-orbit coupling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3532997" y="6210087"/>
            <a:ext cx="1670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ea typeface="Cambria Math" panose="02040503050406030204" pitchFamily="18" charset="0"/>
              </a:rPr>
              <a:t>superconductivity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140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67022" y="412188"/>
          <a:ext cx="9935217" cy="5675921"/>
        </p:xfrm>
        <a:graphic>
          <a:graphicData uri="http://schemas.openxmlformats.org/drawingml/2006/table">
            <a:tbl>
              <a:tblPr firstRow="1" firstCol="1" bandRow="1"/>
              <a:tblGrid>
                <a:gridCol w="3361642">
                  <a:extLst>
                    <a:ext uri="{9D8B030D-6E8A-4147-A177-3AD203B41FA5}">
                      <a16:colId xmlns:a16="http://schemas.microsoft.com/office/drawing/2014/main" val="3938044615"/>
                    </a:ext>
                  </a:extLst>
                </a:gridCol>
                <a:gridCol w="3252763">
                  <a:extLst>
                    <a:ext uri="{9D8B030D-6E8A-4147-A177-3AD203B41FA5}">
                      <a16:colId xmlns:a16="http://schemas.microsoft.com/office/drawing/2014/main" val="4075440842"/>
                    </a:ext>
                  </a:extLst>
                </a:gridCol>
                <a:gridCol w="3320812">
                  <a:extLst>
                    <a:ext uri="{9D8B030D-6E8A-4147-A177-3AD203B41FA5}">
                      <a16:colId xmlns:a16="http://schemas.microsoft.com/office/drawing/2014/main" val="2240228620"/>
                    </a:ext>
                  </a:extLst>
                </a:gridCol>
              </a:tblGrid>
              <a:tr h="5611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Conventional SC qubits vs.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topological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 qubits 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 qubits vs.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ion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trap qubits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 qubits vs.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quantum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dot or semiconductor qubits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181442"/>
                  </a:ext>
                </a:extLst>
              </a:tr>
              <a:tr h="26917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Abboud, Nick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Birchmier, Rachel Lucille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Fu, Wenning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362251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Beach, Alexander R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Rooke, Spencer George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Ganesan, Vishal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58170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Song, Xiangyu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Wild, Drew Glenn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Peng, Yu-Ting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987757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Suresh Babu, Soorya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Wu, Junyi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Wu, Dufei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033267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484481"/>
                  </a:ext>
                </a:extLst>
              </a:tr>
              <a:tr h="5611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Quantum Supremacy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Superconductors for Quantum Sensing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Quantum computing for the discovery of 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</a:t>
                      </a:r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superconductors/materials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211309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Gabrisko, Nick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Hu, Yuxuan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Apte, Sohm Shailesh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23053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Kim, Dong Beom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Tsai, Pei-Wen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Vaz, Daniel Edward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8919"/>
                  </a:ext>
                </a:extLst>
              </a:tr>
              <a:tr h="3230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Montone, Jessica H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Zhang, Michael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45454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Wang, Ningdong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Zvenigorodsky, Serge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247081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861811"/>
                  </a:ext>
                </a:extLst>
              </a:tr>
              <a:tr h="52757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RESEARCH PAPERS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61871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Agrawal, Shraddha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926020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Baker, Carina Franziska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467539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Lennox, Amber Rose Elizabeth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292963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Lin, Haoran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312034"/>
                  </a:ext>
                </a:extLst>
              </a:tr>
              <a:tr h="2641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Ma, Max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134" marR="4134" marT="413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985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330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63526"/>
            <a:ext cx="16764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36"/>
          <a:stretch>
            <a:fillRect/>
          </a:stretch>
        </p:blipFill>
        <p:spPr bwMode="auto">
          <a:xfrm>
            <a:off x="4924426" y="263526"/>
            <a:ext cx="42703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1911351"/>
            <a:ext cx="3460750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0"/>
          <a:stretch>
            <a:fillRect/>
          </a:stretch>
        </p:blipFill>
        <p:spPr bwMode="auto">
          <a:xfrm>
            <a:off x="3217863" y="1231901"/>
            <a:ext cx="6069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2225675" y="5175251"/>
            <a:ext cx="789305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1600">
                <a:solidFill>
                  <a:srgbClr val="000000"/>
                </a:solidFill>
              </a:rPr>
              <a:t>Magnetic field provides Zeeman splitting necessary to induce a topological state in a nanowire proximity-coupled to a superconductor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1600">
                <a:solidFill>
                  <a:srgbClr val="000000"/>
                </a:solidFill>
              </a:rPr>
              <a:t>Majorana fermions nucleate at the ends of the nanowire in narrow field range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1600">
                <a:solidFill>
                  <a:srgbClr val="000000"/>
                </a:solidFill>
              </a:rPr>
              <a:t>Probe density-of-states  by tunneling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endParaRPr lang="en-US" altLang="en-US" sz="160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474325" y="1874838"/>
            <a:ext cx="0" cy="2792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1" r="33620"/>
          <a:stretch>
            <a:fillRect/>
          </a:stretch>
        </p:blipFill>
        <p:spPr bwMode="auto">
          <a:xfrm>
            <a:off x="3135313" y="1682751"/>
            <a:ext cx="1985962" cy="34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781425" y="1743075"/>
            <a:ext cx="363538" cy="1752600"/>
            <a:chOff x="2256972" y="1743017"/>
            <a:chExt cx="364607" cy="1753018"/>
          </a:xfrm>
        </p:grpSpPr>
        <p:sp>
          <p:nvSpPr>
            <p:cNvPr id="3" name="Oval 2"/>
            <p:cNvSpPr/>
            <p:nvPr/>
          </p:nvSpPr>
          <p:spPr>
            <a:xfrm>
              <a:off x="2317474" y="1743017"/>
              <a:ext cx="304105" cy="303285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Arial"/>
                </a:rPr>
                <a:t>                                                         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256972" y="3192751"/>
              <a:ext cx="304105" cy="30328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Arial"/>
                </a:rPr>
                <a:t>    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8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C3 35k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117600"/>
            <a:ext cx="23050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6"/>
          <p:cNvSpPr txBox="1">
            <a:spLocks noChangeArrowheads="1"/>
          </p:cNvSpPr>
          <p:nvPr/>
        </p:nvSpPr>
        <p:spPr bwMode="auto">
          <a:xfrm>
            <a:off x="1839913" y="4117975"/>
            <a:ext cx="7975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InAs nanowire: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100 nm diameter, ~3-4 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m long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NbN leads: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 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m 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wide, 150 nm separation</a:t>
            </a:r>
          </a:p>
        </p:txBody>
      </p:sp>
      <p:sp>
        <p:nvSpPr>
          <p:cNvPr id="13316" name="TextBox 7"/>
          <p:cNvSpPr txBox="1">
            <a:spLocks noChangeArrowheads="1"/>
          </p:cNvSpPr>
          <p:nvPr/>
        </p:nvSpPr>
        <p:spPr bwMode="auto">
          <a:xfrm>
            <a:off x="6486525" y="1619250"/>
            <a:ext cx="60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NbN</a:t>
            </a: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7934325" y="1617663"/>
            <a:ext cx="604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NbN</a:t>
            </a:r>
          </a:p>
        </p:txBody>
      </p:sp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3840163" y="2144714"/>
            <a:ext cx="544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NW</a:t>
            </a:r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5240339" y="2144713"/>
            <a:ext cx="587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InAs</a:t>
            </a:r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3230563"/>
            <a:ext cx="342423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14"/>
          <a:stretch>
            <a:fillRect/>
          </a:stretch>
        </p:blipFill>
        <p:spPr bwMode="auto">
          <a:xfrm>
            <a:off x="3086100" y="20639"/>
            <a:ext cx="61864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3" descr="plot_width_fig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9" y="3332164"/>
            <a:ext cx="301148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4" descr="plot_g_matrix_1459_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6" y="1000126"/>
            <a:ext cx="33496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5" descr="plot_g_1459_p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933451"/>
            <a:ext cx="2652712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10"/>
          <a:stretch>
            <a:fillRect/>
          </a:stretch>
        </p:blipFill>
        <p:spPr bwMode="auto">
          <a:xfrm>
            <a:off x="3146425" y="341314"/>
            <a:ext cx="6186488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itle 1"/>
          <p:cNvSpPr>
            <a:spLocks noGrp="1"/>
          </p:cNvSpPr>
          <p:nvPr>
            <p:ph type="title"/>
          </p:nvPr>
        </p:nvSpPr>
        <p:spPr bwMode="auto">
          <a:xfrm>
            <a:off x="7515225" y="5929313"/>
            <a:ext cx="3048000" cy="450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1600"/>
              <a:t>Evidence for hybridization of MFs with gate voltage</a:t>
            </a:r>
          </a:p>
        </p:txBody>
      </p:sp>
    </p:spTree>
    <p:extLst>
      <p:ext uri="{BB962C8B-B14F-4D97-AF65-F5344CB8AC3E}">
        <p14:creationId xmlns:p14="http://schemas.microsoft.com/office/powerpoint/2010/main" val="399030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31950" y="188914"/>
            <a:ext cx="3995738" cy="758825"/>
          </a:xfrm>
          <a:noFill/>
        </p:spPr>
        <p:txBody>
          <a:bodyPr/>
          <a:lstStyle/>
          <a:p>
            <a:pPr algn="l"/>
            <a:r>
              <a:rPr lang="en-US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halkduster"/>
              </a:rPr>
              <a:t>Majorana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Chalkduster"/>
              </a:rPr>
              <a:t> recipe</a:t>
            </a:r>
            <a:r>
              <a:rPr lang="en-US" sz="3200" dirty="0">
                <a:latin typeface="Chalkduster"/>
              </a:rPr>
              <a:t>:</a:t>
            </a:r>
            <a:endParaRPr lang="en-US" sz="2000" dirty="0"/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1663701" y="1052514"/>
            <a:ext cx="392747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AutoNum type="arabicPeriod"/>
            </a:pPr>
            <a:r>
              <a:rPr lang="en-US" sz="3000">
                <a:latin typeface="Times New Roman" pitchFamily="18" charset="0"/>
                <a:ea typeface="MS PGothic" pitchFamily="34" charset="-128"/>
              </a:rPr>
              <a:t>One-dimensional wire</a:t>
            </a:r>
          </a:p>
          <a:p>
            <a:pPr eaLnBrk="1" hangingPunct="1">
              <a:lnSpc>
                <a:spcPct val="150000"/>
              </a:lnSpc>
              <a:buFontTx/>
              <a:buAutoNum type="arabicPeriod"/>
            </a:pPr>
            <a:r>
              <a:rPr lang="en-US" sz="3000">
                <a:latin typeface="Times New Roman" pitchFamily="18" charset="0"/>
                <a:ea typeface="MS PGothic" pitchFamily="34" charset="-128"/>
              </a:rPr>
              <a:t>Spin-orbit interaction</a:t>
            </a:r>
          </a:p>
          <a:p>
            <a:pPr eaLnBrk="1" hangingPunct="1">
              <a:lnSpc>
                <a:spcPct val="150000"/>
              </a:lnSpc>
              <a:buFontTx/>
              <a:buAutoNum type="arabicPeriod"/>
            </a:pPr>
            <a:r>
              <a:rPr lang="en-US" sz="3000">
                <a:latin typeface="Times New Roman" pitchFamily="18" charset="0"/>
                <a:ea typeface="MS PGothic" pitchFamily="34" charset="-128"/>
              </a:rPr>
              <a:t>Superconductivity</a:t>
            </a:r>
          </a:p>
          <a:p>
            <a:pPr eaLnBrk="1" hangingPunct="1">
              <a:lnSpc>
                <a:spcPct val="150000"/>
              </a:lnSpc>
              <a:buFontTx/>
              <a:buAutoNum type="arabicPeriod"/>
            </a:pPr>
            <a:r>
              <a:rPr lang="en-US" sz="3000">
                <a:latin typeface="Times New Roman" pitchFamily="18" charset="0"/>
                <a:ea typeface="MS PGothic" pitchFamily="34" charset="-128"/>
              </a:rPr>
              <a:t>Magnetic field</a:t>
            </a:r>
          </a:p>
        </p:txBody>
      </p:sp>
      <p:pic>
        <p:nvPicPr>
          <p:cNvPr id="1843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t="3807" r="66319" b="73280"/>
          <a:stretch>
            <a:fillRect/>
          </a:stretch>
        </p:blipFill>
        <p:spPr bwMode="auto">
          <a:xfrm>
            <a:off x="7543801" y="533400"/>
            <a:ext cx="288131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1" t="2" r="33990" b="77087"/>
          <a:stretch>
            <a:fillRect/>
          </a:stretch>
        </p:blipFill>
        <p:spPr bwMode="auto">
          <a:xfrm>
            <a:off x="7572375" y="2500314"/>
            <a:ext cx="28082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49716" r="32840" b="27393"/>
          <a:stretch>
            <a:fillRect/>
          </a:stretch>
        </p:blipFill>
        <p:spPr bwMode="auto">
          <a:xfrm>
            <a:off x="7543801" y="4572000"/>
            <a:ext cx="28813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0" name="TextBox 3"/>
          <p:cNvSpPr txBox="1">
            <a:spLocks noChangeArrowheads="1"/>
          </p:cNvSpPr>
          <p:nvPr/>
        </p:nvSpPr>
        <p:spPr bwMode="auto">
          <a:xfrm>
            <a:off x="-901700" y="50165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nl-NL" sz="2000" b="1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84339" name="Rectangle 19"/>
          <p:cNvSpPr>
            <a:spLocks noChangeArrowheads="1"/>
          </p:cNvSpPr>
          <p:nvPr/>
        </p:nvSpPr>
        <p:spPr bwMode="auto">
          <a:xfrm>
            <a:off x="1703389" y="5895975"/>
            <a:ext cx="38024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Lutchyn, Sau, Das Sarma, PRL 2010</a:t>
            </a:r>
            <a:br>
              <a:rPr lang="en-US" sz="2000"/>
            </a:br>
            <a:r>
              <a:rPr lang="en-US" sz="2000"/>
              <a:t>Oreg, Refael, von Oppen, PRL 2010</a:t>
            </a: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 rot="-5400000">
            <a:off x="3371850" y="2913063"/>
            <a:ext cx="338138" cy="3097212"/>
          </a:xfrm>
          <a:prstGeom prst="can">
            <a:avLst>
              <a:gd name="adj" fmla="val 78366"/>
            </a:avLst>
          </a:prstGeom>
          <a:solidFill>
            <a:srgbClr val="2159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1828801" y="4196557"/>
            <a:ext cx="504825" cy="53022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nl-NL"/>
          </a:p>
        </p:txBody>
      </p:sp>
      <p:sp>
        <p:nvSpPr>
          <p:cNvPr id="19" name="5-Point Star 18"/>
          <p:cNvSpPr/>
          <p:nvPr/>
        </p:nvSpPr>
        <p:spPr>
          <a:xfrm>
            <a:off x="4724401" y="4166108"/>
            <a:ext cx="504825" cy="53022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0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t="59874" r="4323" b="30063"/>
          <a:stretch>
            <a:fillRect/>
          </a:stretch>
        </p:blipFill>
        <p:spPr bwMode="auto">
          <a:xfrm>
            <a:off x="1044010" y="1006056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4917" name="Text Box 5"/>
          <p:cNvSpPr txBox="1">
            <a:spLocks noChangeArrowheads="1"/>
          </p:cNvSpPr>
          <p:nvPr/>
        </p:nvSpPr>
        <p:spPr bwMode="auto">
          <a:xfrm>
            <a:off x="6864350" y="6491288"/>
            <a:ext cx="33887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Oreg</a:t>
            </a:r>
            <a:r>
              <a:rPr lang="en-US" dirty="0"/>
              <a:t>, Refael, von Oppen PRL 2010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690" y="281271"/>
            <a:ext cx="10978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Hamiltonian engineering --- combine ingredients to achieve a topological state that can support Majorana fermions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09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-901700" y="50165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nl-NL" sz="2000" b="1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8" t="11130" r="25079" b="12495"/>
          <a:stretch>
            <a:fillRect/>
          </a:stretch>
        </p:blipFill>
        <p:spPr bwMode="auto">
          <a:xfrm>
            <a:off x="1749956" y="1642006"/>
            <a:ext cx="2879725" cy="273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6" t="11263" r="25389" b="12491"/>
          <a:stretch>
            <a:fillRect/>
          </a:stretch>
        </p:blipFill>
        <p:spPr bwMode="auto">
          <a:xfrm>
            <a:off x="4756680" y="1657880"/>
            <a:ext cx="2825750" cy="271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8" t="11130" r="25079" b="12495"/>
          <a:stretch>
            <a:fillRect/>
          </a:stretch>
        </p:blipFill>
        <p:spPr bwMode="auto">
          <a:xfrm>
            <a:off x="7726893" y="1642006"/>
            <a:ext cx="2879725" cy="273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3159126" y="96839"/>
            <a:ext cx="5965825" cy="592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Topological Transition</a:t>
            </a:r>
          </a:p>
        </p:txBody>
      </p:sp>
      <p:sp>
        <p:nvSpPr>
          <p:cNvPr id="7175" name="TextBox 1"/>
          <p:cNvSpPr txBox="1">
            <a:spLocks noChangeArrowheads="1"/>
          </p:cNvSpPr>
          <p:nvPr/>
        </p:nvSpPr>
        <p:spPr bwMode="auto">
          <a:xfrm>
            <a:off x="2754842" y="1114956"/>
            <a:ext cx="871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/>
              <a:t>E</a:t>
            </a:r>
            <a:r>
              <a:rPr lang="en-US" baseline="-25000"/>
              <a:t>Z</a:t>
            </a:r>
            <a:r>
              <a:rPr lang="en-US"/>
              <a:t> &lt; </a:t>
            </a:r>
            <a:r>
              <a:rPr lang="en-US">
                <a:latin typeface="Symbol" pitchFamily="18" charset="2"/>
              </a:rPr>
              <a:t>D</a:t>
            </a:r>
          </a:p>
        </p:txBody>
      </p:sp>
      <p:sp>
        <p:nvSpPr>
          <p:cNvPr id="7176" name="TextBox 19"/>
          <p:cNvSpPr txBox="1">
            <a:spLocks noChangeArrowheads="1"/>
          </p:cNvSpPr>
          <p:nvPr/>
        </p:nvSpPr>
        <p:spPr bwMode="auto">
          <a:xfrm>
            <a:off x="5734581" y="1114956"/>
            <a:ext cx="854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/>
              <a:t>E</a:t>
            </a:r>
            <a:r>
              <a:rPr lang="en-US" baseline="-25000"/>
              <a:t>Z</a:t>
            </a:r>
            <a:r>
              <a:rPr lang="en-US"/>
              <a:t> = </a:t>
            </a:r>
            <a:r>
              <a:rPr lang="en-US">
                <a:latin typeface="Symbol" pitchFamily="18" charset="2"/>
              </a:rPr>
              <a:t>D</a:t>
            </a:r>
          </a:p>
        </p:txBody>
      </p:sp>
      <p:sp>
        <p:nvSpPr>
          <p:cNvPr id="7177" name="TextBox 20"/>
          <p:cNvSpPr txBox="1">
            <a:spLocks noChangeArrowheads="1"/>
          </p:cNvSpPr>
          <p:nvPr/>
        </p:nvSpPr>
        <p:spPr bwMode="auto">
          <a:xfrm>
            <a:off x="8731781" y="1129242"/>
            <a:ext cx="85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/>
              <a:t>E</a:t>
            </a:r>
            <a:r>
              <a:rPr lang="en-US" baseline="-25000"/>
              <a:t>Z</a:t>
            </a:r>
            <a:r>
              <a:rPr lang="en-US"/>
              <a:t> &gt; </a:t>
            </a:r>
            <a:r>
              <a:rPr lang="en-US">
                <a:latin typeface="Symbol" pitchFamily="18" charset="2"/>
              </a:rPr>
              <a:t>D</a:t>
            </a:r>
          </a:p>
        </p:txBody>
      </p:sp>
      <p:sp>
        <p:nvSpPr>
          <p:cNvPr id="7178" name="TextBox 3"/>
          <p:cNvSpPr txBox="1">
            <a:spLocks noChangeArrowheads="1"/>
          </p:cNvSpPr>
          <p:nvPr/>
        </p:nvSpPr>
        <p:spPr bwMode="auto">
          <a:xfrm>
            <a:off x="1967442" y="4712230"/>
            <a:ext cx="2444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/>
              <a:t>Trivial Superconductor</a:t>
            </a:r>
          </a:p>
          <a:p>
            <a:pPr algn="ctr"/>
            <a:r>
              <a:rPr lang="en-US"/>
              <a:t>“positive gap”</a:t>
            </a:r>
            <a:endParaRPr lang="nl-NL"/>
          </a:p>
        </p:txBody>
      </p:sp>
      <p:sp>
        <p:nvSpPr>
          <p:cNvPr id="7179" name="TextBox 22"/>
          <p:cNvSpPr txBox="1">
            <a:spLocks noChangeArrowheads="1"/>
          </p:cNvSpPr>
          <p:nvPr/>
        </p:nvSpPr>
        <p:spPr bwMode="auto">
          <a:xfrm>
            <a:off x="5598055" y="4712230"/>
            <a:ext cx="125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/>
              <a:t>Majorana</a:t>
            </a:r>
          </a:p>
          <a:p>
            <a:r>
              <a:rPr lang="en-US"/>
              <a:t>“zero gap”</a:t>
            </a:r>
            <a:endParaRPr lang="nl-NL"/>
          </a:p>
        </p:txBody>
      </p:sp>
      <p:sp>
        <p:nvSpPr>
          <p:cNvPr id="7180" name="TextBox 23"/>
          <p:cNvSpPr txBox="1">
            <a:spLocks noChangeArrowheads="1"/>
          </p:cNvSpPr>
          <p:nvPr/>
        </p:nvSpPr>
        <p:spPr bwMode="auto">
          <a:xfrm>
            <a:off x="7617356" y="4712230"/>
            <a:ext cx="298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/>
              <a:t>Topological Superconductor</a:t>
            </a:r>
          </a:p>
          <a:p>
            <a:pPr algn="ctr"/>
            <a:r>
              <a:rPr lang="en-US"/>
              <a:t>“negative gap”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098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1" y="0"/>
            <a:ext cx="9143999" cy="66004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94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3831" y="2947416"/>
            <a:ext cx="2878836" cy="2732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10683" y="2964179"/>
            <a:ext cx="2825496" cy="2715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4176" y="0"/>
            <a:ext cx="4994910" cy="8465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787141" y="2450084"/>
            <a:ext cx="7620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950" spc="15" baseline="-21367" dirty="0">
                <a:solidFill>
                  <a:srgbClr val="FFFFFF"/>
                </a:solidFill>
                <a:latin typeface="Tahoma"/>
                <a:cs typeface="Tahoma"/>
              </a:rPr>
              <a:t>Z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&lt;</a:t>
            </a:r>
            <a:r>
              <a:rPr sz="2000" spc="-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Symbol"/>
                <a:cs typeface="Symbol"/>
              </a:rPr>
              <a:t>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67578" y="2450084"/>
            <a:ext cx="7620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950" spc="15" baseline="-21367" dirty="0">
                <a:solidFill>
                  <a:srgbClr val="FFFFFF"/>
                </a:solidFill>
                <a:latin typeface="Tahoma"/>
                <a:cs typeface="Tahoma"/>
              </a:rPr>
              <a:t>Z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2000" spc="-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Symbol"/>
                <a:cs typeface="Symbol"/>
              </a:rPr>
              <a:t>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5285" y="2464436"/>
            <a:ext cx="7620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950" spc="15" baseline="-21367" dirty="0">
                <a:solidFill>
                  <a:srgbClr val="FFFFFF"/>
                </a:solidFill>
                <a:latin typeface="Tahoma"/>
                <a:cs typeface="Tahoma"/>
              </a:rPr>
              <a:t>Z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&gt;</a:t>
            </a:r>
            <a:r>
              <a:rPr sz="2000" spc="-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Symbol"/>
                <a:cs typeface="Symbol"/>
              </a:rPr>
              <a:t>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09344" y="6051296"/>
            <a:ext cx="22663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pc="-30" dirty="0">
                <a:solidFill>
                  <a:srgbClr val="FFFFFF"/>
                </a:solidFill>
                <a:latin typeface="Tahoma"/>
                <a:cs typeface="Tahoma"/>
              </a:rPr>
              <a:t>Trivial</a:t>
            </a:r>
            <a:r>
              <a:rPr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FFFFFF"/>
                </a:solidFill>
                <a:latin typeface="Tahoma"/>
                <a:cs typeface="Tahoma"/>
              </a:rPr>
              <a:t>Superconductor</a:t>
            </a:r>
            <a:endParaRPr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pc="-10" dirty="0">
                <a:solidFill>
                  <a:srgbClr val="FFFFFF"/>
                </a:solidFill>
                <a:latin typeface="Tahoma"/>
                <a:cs typeface="Tahoma"/>
              </a:rPr>
              <a:t>“positive</a:t>
            </a:r>
            <a:r>
              <a:rPr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FFFFFF"/>
                </a:solidFill>
                <a:latin typeface="Tahoma"/>
                <a:cs typeface="Tahoma"/>
              </a:rPr>
              <a:t>gap”</a:t>
            </a:r>
            <a:endParaRPr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30927" y="6051296"/>
            <a:ext cx="10801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  <a:latin typeface="Tahoma"/>
                <a:cs typeface="Tahoma"/>
              </a:rPr>
              <a:t>Majorana</a:t>
            </a:r>
            <a:endParaRPr>
              <a:latin typeface="Tahoma"/>
              <a:cs typeface="Tahoma"/>
            </a:endParaRPr>
          </a:p>
          <a:p>
            <a:pPr marL="12700"/>
            <a:r>
              <a:rPr spc="-10" dirty="0">
                <a:solidFill>
                  <a:srgbClr val="FFFFFF"/>
                </a:solidFill>
                <a:latin typeface="Tahoma"/>
                <a:cs typeface="Tahoma"/>
              </a:rPr>
              <a:t>“zero</a:t>
            </a:r>
            <a:r>
              <a:rPr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FFFFFF"/>
                </a:solidFill>
                <a:latin typeface="Tahoma"/>
                <a:cs typeface="Tahoma"/>
              </a:rPr>
              <a:t>gap”</a:t>
            </a:r>
            <a:endParaRPr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63435" y="6051296"/>
            <a:ext cx="27971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pc="-20" dirty="0">
                <a:solidFill>
                  <a:srgbClr val="FFFFFF"/>
                </a:solidFill>
                <a:latin typeface="Tahoma"/>
                <a:cs typeface="Tahoma"/>
              </a:rPr>
              <a:t>Topological</a:t>
            </a:r>
            <a:r>
              <a:rPr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FFFFFF"/>
                </a:solidFill>
                <a:latin typeface="Tahoma"/>
                <a:cs typeface="Tahoma"/>
              </a:rPr>
              <a:t>Superconductor</a:t>
            </a:r>
            <a:endParaRPr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pc="-10" dirty="0">
                <a:solidFill>
                  <a:srgbClr val="FFFFFF"/>
                </a:solidFill>
                <a:latin typeface="Tahoma"/>
                <a:cs typeface="Tahoma"/>
              </a:rPr>
              <a:t>“negative</a:t>
            </a:r>
            <a:r>
              <a:rPr dirty="0">
                <a:solidFill>
                  <a:srgbClr val="FFFFFF"/>
                </a:solidFill>
                <a:latin typeface="Tahoma"/>
                <a:cs typeface="Tahoma"/>
              </a:rPr>
              <a:t> gap”</a:t>
            </a:r>
            <a:endParaRPr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45908" y="2964179"/>
            <a:ext cx="2878836" cy="2752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20240" y="588263"/>
            <a:ext cx="2304288" cy="1833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72228" y="603504"/>
            <a:ext cx="2302764" cy="18318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24215" y="603504"/>
            <a:ext cx="2232660" cy="18318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3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5790" r="12487"/>
          <a:stretch/>
        </p:blipFill>
        <p:spPr bwMode="auto">
          <a:xfrm>
            <a:off x="1532021" y="0"/>
            <a:ext cx="917635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73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6000" r="12605"/>
          <a:stretch/>
        </p:blipFill>
        <p:spPr bwMode="auto">
          <a:xfrm>
            <a:off x="1524000" y="-1"/>
            <a:ext cx="9144000" cy="644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9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6000" r="12605"/>
          <a:stretch/>
        </p:blipFill>
        <p:spPr bwMode="auto">
          <a:xfrm>
            <a:off x="1524000" y="0"/>
            <a:ext cx="9144000" cy="647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19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1776" y="247341"/>
            <a:ext cx="11371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b="1" dirty="0" smtClean="0">
                <a:ea typeface="Cambria Math" panose="02040503050406030204" pitchFamily="18" charset="0"/>
              </a:rPr>
              <a:t>Alternate approach to quantum computing --- topological </a:t>
            </a:r>
            <a:r>
              <a:rPr lang="en-US" b="1" dirty="0">
                <a:ea typeface="Cambria Math" panose="02040503050406030204" pitchFamily="18" charset="0"/>
              </a:rPr>
              <a:t>superconducting qubits based on Majorana fermion states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7358" y="665732"/>
            <a:ext cx="5293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b="1" i="1" dirty="0" smtClean="0">
                <a:solidFill>
                  <a:srgbClr val="C00000"/>
                </a:solidFill>
                <a:ea typeface="Cambria Math" panose="02040503050406030204" pitchFamily="18" charset="0"/>
              </a:rPr>
              <a:t>Conventional quantum computing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23958" y="1167691"/>
            <a:ext cx="546100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ea typeface="Cambria Math" panose="02040503050406030204" pitchFamily="18" charset="0"/>
              </a:rPr>
              <a:t>Qubits:  quantum information stored in superposition of states (two-levels systems = atoms or artificial atoms,</a:t>
            </a:r>
            <a:r>
              <a:rPr lang="en-US" dirty="0">
                <a:ea typeface="Cambria Math" panose="02040503050406030204" pitchFamily="18" charset="0"/>
              </a:rPr>
              <a:t> </a:t>
            </a:r>
            <a:r>
              <a:rPr lang="en-US" dirty="0" smtClean="0">
                <a:ea typeface="Cambria Math" panose="02040503050406030204" pitchFamily="18" charset="0"/>
              </a:rPr>
              <a:t>e.g. flux qubit, transmons, …)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ea typeface="Cambria Math" panose="02040503050406030204" pitchFamily="18" charset="0"/>
              </a:rPr>
              <a:t>Computing power from entanglement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ea typeface="Cambria Math" panose="02040503050406030204" pitchFamily="18" charset="0"/>
              </a:rPr>
              <a:t>Logic operations act on single- or two-qubit states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ea typeface="Cambria Math" panose="02040503050406030204" pitchFamily="18" charset="0"/>
              </a:rPr>
              <a:t>Superconductivity important for:</a:t>
            </a:r>
          </a:p>
          <a:p>
            <a:pPr marL="287338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dirty="0" smtClean="0">
                <a:ea typeface="Cambria Math" panose="02040503050406030204" pitchFamily="18" charset="0"/>
              </a:rPr>
              <a:t>protection of  quantum states (energy gap)</a:t>
            </a:r>
          </a:p>
          <a:p>
            <a:pPr marL="287338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dirty="0" smtClean="0">
                <a:ea typeface="Cambria Math" panose="02040503050406030204" pitchFamily="18" charset="0"/>
              </a:rPr>
              <a:t>non-linearity of the Josephson inductance</a:t>
            </a:r>
          </a:p>
          <a:p>
            <a:pPr marL="287338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dirty="0" smtClean="0">
                <a:ea typeface="Cambria Math" panose="02040503050406030204" pitchFamily="18" charset="0"/>
              </a:rPr>
              <a:t>superconducting devices (e.g. SQUIDs) for readouts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ea typeface="Cambria Math" panose="02040503050406030204" pitchFamily="18" charset="0"/>
              </a:rPr>
              <a:t>Challenges: </a:t>
            </a:r>
            <a:endParaRPr lang="en-US" dirty="0">
              <a:ea typeface="Cambria Math" panose="020405030504060302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Cambria Math" panose="02040503050406030204" pitchFamily="18" charset="0"/>
              </a:rPr>
              <a:t>scale-up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Cambria Math" panose="02040503050406030204" pitchFamily="18" charset="0"/>
              </a:rPr>
              <a:t>decoherence </a:t>
            </a:r>
            <a:r>
              <a:rPr lang="en-US" dirty="0" err="1" smtClean="0">
                <a:ea typeface="Cambria Math" panose="02040503050406030204" pitchFamily="18" charset="0"/>
              </a:rPr>
              <a:t>fron</a:t>
            </a:r>
            <a:r>
              <a:rPr lang="en-US" dirty="0" smtClean="0">
                <a:ea typeface="Cambria Math" panose="02040503050406030204" pitchFamily="18" charset="0"/>
              </a:rPr>
              <a:t> energy loss (</a:t>
            </a:r>
            <a:r>
              <a:rPr lang="en-US" i="1" dirty="0" smtClean="0">
                <a:ea typeface="Cambria Math" panose="02040503050406030204" pitchFamily="18" charset="0"/>
              </a:rPr>
              <a:t>T</a:t>
            </a:r>
            <a:r>
              <a:rPr lang="en-US" i="1" baseline="-25000" dirty="0" smtClean="0">
                <a:ea typeface="Cambria Math" panose="02040503050406030204" pitchFamily="18" charset="0"/>
              </a:rPr>
              <a:t>1</a:t>
            </a:r>
            <a:r>
              <a:rPr lang="en-US" dirty="0" smtClean="0">
                <a:ea typeface="Cambria Math" panose="02040503050406030204" pitchFamily="18" charset="0"/>
              </a:rPr>
              <a:t>) and dephasing (</a:t>
            </a:r>
            <a:r>
              <a:rPr lang="en-US" i="1" dirty="0" smtClean="0">
                <a:ea typeface="Cambria Math" panose="02040503050406030204" pitchFamily="18" charset="0"/>
              </a:rPr>
              <a:t>T</a:t>
            </a:r>
            <a:r>
              <a:rPr lang="en-US" i="1" baseline="-25000" dirty="0" smtClean="0">
                <a:ea typeface="Cambria Math" panose="02040503050406030204" pitchFamily="18" charset="0"/>
              </a:rPr>
              <a:t>2</a:t>
            </a:r>
            <a:r>
              <a:rPr lang="en-US" dirty="0" smtClean="0">
                <a:ea typeface="Cambria Math" panose="02040503050406030204" pitchFamily="18" charset="0"/>
              </a:rPr>
              <a:t>)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4321" y="686408"/>
            <a:ext cx="5293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b="1" i="1" dirty="0" smtClean="0">
                <a:solidFill>
                  <a:srgbClr val="006600"/>
                </a:solidFill>
                <a:ea typeface="Cambria Math" panose="02040503050406030204" pitchFamily="18" charset="0"/>
              </a:rPr>
              <a:t>Topologically-protected  quantum computing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6383866" y="1159687"/>
            <a:ext cx="5850467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ea typeface="Cambria Math" panose="02040503050406030204" pitchFamily="18" charset="0"/>
              </a:rPr>
              <a:t>Qubits:  quantum information stored in delocalized Majorana fermions “parity” states or topological edge modes that are protected from fluctuations 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ea typeface="Cambria Math" panose="02040503050406030204" pitchFamily="18" charset="0"/>
              </a:rPr>
              <a:t>Computing power from entanglement and non-Abelian statistics of Majorana fermions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ea typeface="Cambria Math" panose="02040503050406030204" pitchFamily="18" charset="0"/>
              </a:rPr>
              <a:t>Logic operations by exchange braiding or hybridization 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ea typeface="Cambria Math" panose="02040503050406030204" pitchFamily="18" charset="0"/>
              </a:rPr>
              <a:t>Superconductivity important for:</a:t>
            </a:r>
          </a:p>
          <a:p>
            <a:pPr marL="228600" indent="-228600" defTabSz="2286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dirty="0" smtClean="0">
                <a:ea typeface="Cambria Math" panose="02040503050406030204" pitchFamily="18" charset="0"/>
              </a:rPr>
              <a:t>protection of  quantum states (energy gap)</a:t>
            </a:r>
          </a:p>
          <a:p>
            <a:pPr marL="228600" indent="-228600" defTabSz="2286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dirty="0" smtClean="0">
                <a:ea typeface="Cambria Math" panose="02040503050406030204" pitchFamily="18" charset="0"/>
              </a:rPr>
              <a:t>quasiparticle electron-hole symmetry (via Cooper pairs)</a:t>
            </a:r>
          </a:p>
          <a:p>
            <a:pPr marL="228600" indent="-228600" defTabSz="2286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dirty="0" smtClean="0">
                <a:ea typeface="Cambria Math" panose="02040503050406030204" pitchFamily="18" charset="0"/>
              </a:rPr>
              <a:t>proximity effect to induce p-wave superconductivity</a:t>
            </a:r>
          </a:p>
          <a:p>
            <a:pPr marL="228600" indent="-228600" defTabSz="2286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dirty="0" smtClean="0">
                <a:ea typeface="Cambria Math" panose="02040503050406030204" pitchFamily="18" charset="0"/>
              </a:rPr>
              <a:t>Josephson physics (e.g. SQUIDs) for readouts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ea typeface="Cambria Math" panose="02040503050406030204" pitchFamily="18" charset="0"/>
              </a:rPr>
              <a:t>Challenges: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Cambria Math" panose="02040503050406030204" pitchFamily="18" charset="0"/>
              </a:rPr>
              <a:t>proving that Majorana fermions exist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b</a:t>
            </a:r>
            <a:r>
              <a:rPr lang="en-US" dirty="0" smtClean="0">
                <a:ea typeface="Cambria Math" panose="02040503050406030204" pitchFamily="18" charset="0"/>
              </a:rPr>
              <a:t>raiding and parity readout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Cambria Math" panose="02040503050406030204" pitchFamily="18" charset="0"/>
              </a:rPr>
              <a:t>Decoherence from parity changes (</a:t>
            </a:r>
            <a:r>
              <a:rPr lang="en-US" i="1" dirty="0" smtClean="0">
                <a:ea typeface="Cambria Math" panose="02040503050406030204" pitchFamily="18" charset="0"/>
              </a:rPr>
              <a:t>T</a:t>
            </a:r>
            <a:r>
              <a:rPr lang="en-US" i="1" baseline="-25000" dirty="0" smtClean="0">
                <a:ea typeface="Cambria Math" panose="02040503050406030204" pitchFamily="18" charset="0"/>
              </a:rPr>
              <a:t>P</a:t>
            </a:r>
            <a:r>
              <a:rPr lang="en-US" dirty="0" smtClean="0">
                <a:ea typeface="Cambria Math" panose="02040503050406030204" pitchFamily="18" charset="0"/>
              </a:rPr>
              <a:t>)</a:t>
            </a:r>
            <a:endParaRPr lang="en-US" baseline="-25000" dirty="0" smtClean="0"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5790" r="12487"/>
          <a:stretch/>
        </p:blipFill>
        <p:spPr bwMode="auto">
          <a:xfrm>
            <a:off x="1524000" y="-4012"/>
            <a:ext cx="9144000" cy="645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6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6000" r="12487"/>
          <a:stretch/>
        </p:blipFill>
        <p:spPr bwMode="auto">
          <a:xfrm>
            <a:off x="1540042" y="0"/>
            <a:ext cx="9127958" cy="642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9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6070" r="12566"/>
          <a:stretch/>
        </p:blipFill>
        <p:spPr bwMode="auto">
          <a:xfrm>
            <a:off x="1524000" y="12033"/>
            <a:ext cx="9144000" cy="644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12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6211" r="12605"/>
          <a:stretch/>
        </p:blipFill>
        <p:spPr bwMode="auto">
          <a:xfrm>
            <a:off x="1524000" y="0"/>
            <a:ext cx="9144000" cy="644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8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5790" r="12487"/>
          <a:stretch/>
        </p:blipFill>
        <p:spPr bwMode="auto">
          <a:xfrm>
            <a:off x="1524000" y="-1"/>
            <a:ext cx="9144000" cy="645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60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6211" r="12487"/>
          <a:stretch/>
        </p:blipFill>
        <p:spPr bwMode="auto">
          <a:xfrm>
            <a:off x="1524000" y="4011"/>
            <a:ext cx="9144000" cy="642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38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3"/>
          <p:cNvSpPr txBox="1">
            <a:spLocks noChangeArrowheads="1"/>
          </p:cNvSpPr>
          <p:nvPr/>
        </p:nvSpPr>
        <p:spPr bwMode="auto">
          <a:xfrm>
            <a:off x="8199439" y="5276851"/>
            <a:ext cx="1063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cs typeface="Arial" pitchFamily="34" charset="0"/>
              </a:rPr>
              <a:t>1 micron</a:t>
            </a:r>
          </a:p>
        </p:txBody>
      </p:sp>
      <p:pic>
        <p:nvPicPr>
          <p:cNvPr id="78851" name="Picture 14" descr="D:\sfrolov\Desktop\02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38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Box 1"/>
          <p:cNvSpPr txBox="1">
            <a:spLocks noChangeArrowheads="1"/>
          </p:cNvSpPr>
          <p:nvPr/>
        </p:nvSpPr>
        <p:spPr bwMode="auto">
          <a:xfrm>
            <a:off x="8183564" y="3213100"/>
            <a:ext cx="12842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/>
              <a:t>NbTiN</a:t>
            </a:r>
            <a:endParaRPr lang="nl-NL" sz="3200"/>
          </a:p>
        </p:txBody>
      </p:sp>
      <p:sp>
        <p:nvSpPr>
          <p:cNvPr id="78853" name="TextBox 2"/>
          <p:cNvSpPr txBox="1">
            <a:spLocks noChangeArrowheads="1"/>
          </p:cNvSpPr>
          <p:nvPr/>
        </p:nvSpPr>
        <p:spPr bwMode="auto">
          <a:xfrm>
            <a:off x="5087938" y="1052514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>
                <a:solidFill>
                  <a:srgbClr val="000000"/>
                </a:solidFill>
              </a:rPr>
              <a:t>Ti/Au</a:t>
            </a:r>
            <a:endParaRPr lang="nl-NL" sz="3200">
              <a:solidFill>
                <a:srgbClr val="000000"/>
              </a:solidFill>
            </a:endParaRPr>
          </a:p>
        </p:txBody>
      </p:sp>
      <p:sp>
        <p:nvSpPr>
          <p:cNvPr id="78854" name="TextBox 3"/>
          <p:cNvSpPr txBox="1">
            <a:spLocks noChangeArrowheads="1"/>
          </p:cNvSpPr>
          <p:nvPr/>
        </p:nvSpPr>
        <p:spPr bwMode="auto">
          <a:xfrm>
            <a:off x="5880101" y="3789363"/>
            <a:ext cx="16224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/>
              <a:t>InSb</a:t>
            </a:r>
          </a:p>
          <a:p>
            <a:r>
              <a:rPr lang="en-US" sz="2800"/>
              <a:t>nanowire</a:t>
            </a:r>
            <a:endParaRPr lang="nl-NL" sz="2800"/>
          </a:p>
        </p:txBody>
      </p:sp>
    </p:spTree>
    <p:extLst>
      <p:ext uri="{BB962C8B-B14F-4D97-AF65-F5344CB8AC3E}">
        <p14:creationId xmlns:p14="http://schemas.microsoft.com/office/powerpoint/2010/main" val="213804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Tunneling experiment</a:t>
            </a:r>
          </a:p>
        </p:txBody>
      </p:sp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2640013" y="1916113"/>
            <a:ext cx="6913562" cy="2089150"/>
            <a:chOff x="657" y="1162"/>
            <a:chExt cx="4355" cy="1316"/>
          </a:xfrm>
        </p:grpSpPr>
        <p:sp>
          <p:nvSpPr>
            <p:cNvPr id="8202" name="Rectangle 4"/>
            <p:cNvSpPr>
              <a:spLocks noChangeArrowheads="1"/>
            </p:cNvSpPr>
            <p:nvPr/>
          </p:nvSpPr>
          <p:spPr bwMode="auto">
            <a:xfrm>
              <a:off x="2426" y="2432"/>
              <a:ext cx="218" cy="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nl-NL">
                <a:latin typeface="Tahoma" pitchFamily="34" charset="0"/>
              </a:endParaRPr>
            </a:p>
          </p:txBody>
        </p:sp>
        <p:sp>
          <p:nvSpPr>
            <p:cNvPr id="8203" name="Rectangle 5"/>
            <p:cNvSpPr>
              <a:spLocks noChangeArrowheads="1"/>
            </p:cNvSpPr>
            <p:nvPr/>
          </p:nvSpPr>
          <p:spPr bwMode="auto">
            <a:xfrm>
              <a:off x="2788" y="2432"/>
              <a:ext cx="1874" cy="4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nl-NL">
                <a:latin typeface="Tahoma" pitchFamily="34" charset="0"/>
              </a:endParaRPr>
            </a:p>
          </p:txBody>
        </p:sp>
        <p:sp>
          <p:nvSpPr>
            <p:cNvPr id="8204" name="Rectangle 6"/>
            <p:cNvSpPr>
              <a:spLocks noChangeArrowheads="1"/>
            </p:cNvSpPr>
            <p:nvPr/>
          </p:nvSpPr>
          <p:spPr bwMode="auto">
            <a:xfrm>
              <a:off x="748" y="2069"/>
              <a:ext cx="4264" cy="27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nl-NL">
                <a:latin typeface="Tahoma" pitchFamily="34" charset="0"/>
              </a:endParaRPr>
            </a:p>
          </p:txBody>
        </p:sp>
        <p:sp>
          <p:nvSpPr>
            <p:cNvPr id="8205" name="Rectangle 7"/>
            <p:cNvSpPr>
              <a:spLocks noChangeArrowheads="1"/>
            </p:cNvSpPr>
            <p:nvPr/>
          </p:nvSpPr>
          <p:spPr bwMode="auto">
            <a:xfrm>
              <a:off x="2788" y="1615"/>
              <a:ext cx="1947" cy="45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solidFill>
                    <a:srgbClr val="000000"/>
                  </a:solidFill>
                  <a:latin typeface="Tahoma" pitchFamily="34" charset="0"/>
                </a:rPr>
                <a:t>superconductor</a:t>
              </a:r>
            </a:p>
          </p:txBody>
        </p:sp>
        <p:sp>
          <p:nvSpPr>
            <p:cNvPr id="8206" name="Freeform 8"/>
            <p:cNvSpPr>
              <a:spLocks/>
            </p:cNvSpPr>
            <p:nvPr/>
          </p:nvSpPr>
          <p:spPr bwMode="auto">
            <a:xfrm>
              <a:off x="2290" y="2069"/>
              <a:ext cx="453" cy="272"/>
            </a:xfrm>
            <a:custGeom>
              <a:avLst/>
              <a:gdLst>
                <a:gd name="T0" fmla="*/ 0 w 453"/>
                <a:gd name="T1" fmla="*/ 272 h 272"/>
                <a:gd name="T2" fmla="*/ 90 w 453"/>
                <a:gd name="T3" fmla="*/ 227 h 272"/>
                <a:gd name="T4" fmla="*/ 136 w 453"/>
                <a:gd name="T5" fmla="*/ 136 h 272"/>
                <a:gd name="T6" fmla="*/ 181 w 453"/>
                <a:gd name="T7" fmla="*/ 45 h 272"/>
                <a:gd name="T8" fmla="*/ 226 w 453"/>
                <a:gd name="T9" fmla="*/ 0 h 272"/>
                <a:gd name="T10" fmla="*/ 272 w 453"/>
                <a:gd name="T11" fmla="*/ 45 h 272"/>
                <a:gd name="T12" fmla="*/ 317 w 453"/>
                <a:gd name="T13" fmla="*/ 136 h 272"/>
                <a:gd name="T14" fmla="*/ 362 w 453"/>
                <a:gd name="T15" fmla="*/ 227 h 272"/>
                <a:gd name="T16" fmla="*/ 453 w 453"/>
                <a:gd name="T17" fmla="*/ 272 h 2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3" h="272">
                  <a:moveTo>
                    <a:pt x="0" y="272"/>
                  </a:moveTo>
                  <a:cubicBezTo>
                    <a:pt x="33" y="261"/>
                    <a:pt x="67" y="250"/>
                    <a:pt x="90" y="227"/>
                  </a:cubicBezTo>
                  <a:cubicBezTo>
                    <a:pt x="113" y="204"/>
                    <a:pt x="121" y="166"/>
                    <a:pt x="136" y="136"/>
                  </a:cubicBezTo>
                  <a:cubicBezTo>
                    <a:pt x="151" y="106"/>
                    <a:pt x="166" y="68"/>
                    <a:pt x="181" y="45"/>
                  </a:cubicBezTo>
                  <a:cubicBezTo>
                    <a:pt x="196" y="22"/>
                    <a:pt x="211" y="0"/>
                    <a:pt x="226" y="0"/>
                  </a:cubicBezTo>
                  <a:cubicBezTo>
                    <a:pt x="241" y="0"/>
                    <a:pt x="257" y="22"/>
                    <a:pt x="272" y="45"/>
                  </a:cubicBezTo>
                  <a:cubicBezTo>
                    <a:pt x="287" y="68"/>
                    <a:pt x="302" y="106"/>
                    <a:pt x="317" y="136"/>
                  </a:cubicBezTo>
                  <a:cubicBezTo>
                    <a:pt x="332" y="166"/>
                    <a:pt x="339" y="204"/>
                    <a:pt x="362" y="227"/>
                  </a:cubicBezTo>
                  <a:cubicBezTo>
                    <a:pt x="385" y="250"/>
                    <a:pt x="419" y="261"/>
                    <a:pt x="453" y="272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07" name="Group 9"/>
            <p:cNvGrpSpPr>
              <a:grpSpLocks/>
            </p:cNvGrpSpPr>
            <p:nvPr/>
          </p:nvGrpSpPr>
          <p:grpSpPr bwMode="auto">
            <a:xfrm>
              <a:off x="4059" y="1207"/>
              <a:ext cx="907" cy="454"/>
              <a:chOff x="3198" y="981"/>
              <a:chExt cx="749" cy="363"/>
            </a:xfrm>
          </p:grpSpPr>
          <p:sp>
            <p:nvSpPr>
              <p:cNvPr id="8216" name="Freeform 10"/>
              <p:cNvSpPr>
                <a:spLocks/>
              </p:cNvSpPr>
              <p:nvPr/>
            </p:nvSpPr>
            <p:spPr bwMode="auto">
              <a:xfrm>
                <a:off x="3198" y="1117"/>
                <a:ext cx="635" cy="181"/>
              </a:xfrm>
              <a:custGeom>
                <a:avLst/>
                <a:gdLst>
                  <a:gd name="T0" fmla="*/ 0 w 635"/>
                  <a:gd name="T1" fmla="*/ 181 h 181"/>
                  <a:gd name="T2" fmla="*/ 0 w 635"/>
                  <a:gd name="T3" fmla="*/ 0 h 181"/>
                  <a:gd name="T4" fmla="*/ 635 w 635"/>
                  <a:gd name="T5" fmla="*/ 0 h 181"/>
                  <a:gd name="T6" fmla="*/ 635 w 635"/>
                  <a:gd name="T7" fmla="*/ 181 h 1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5" h="181">
                    <a:moveTo>
                      <a:pt x="0" y="181"/>
                    </a:moveTo>
                    <a:lnTo>
                      <a:pt x="0" y="0"/>
                    </a:lnTo>
                    <a:lnTo>
                      <a:pt x="635" y="0"/>
                    </a:lnTo>
                    <a:lnTo>
                      <a:pt x="635" y="18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" name="Line 11"/>
              <p:cNvSpPr>
                <a:spLocks noChangeShapeType="1"/>
              </p:cNvSpPr>
              <p:nvPr/>
            </p:nvSpPr>
            <p:spPr bwMode="auto">
              <a:xfrm>
                <a:off x="3720" y="1298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" name="Line 12"/>
              <p:cNvSpPr>
                <a:spLocks noChangeShapeType="1"/>
              </p:cNvSpPr>
              <p:nvPr/>
            </p:nvSpPr>
            <p:spPr bwMode="auto">
              <a:xfrm>
                <a:off x="3787" y="1344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" name="Oval 13"/>
              <p:cNvSpPr>
                <a:spLocks noChangeArrowheads="1"/>
              </p:cNvSpPr>
              <p:nvPr/>
            </p:nvSpPr>
            <p:spPr bwMode="auto">
              <a:xfrm>
                <a:off x="3424" y="981"/>
                <a:ext cx="272" cy="27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>
                    <a:latin typeface="Tahoma" pitchFamily="34" charset="0"/>
                  </a:rPr>
                  <a:t>A</a:t>
                </a:r>
              </a:p>
            </p:txBody>
          </p:sp>
        </p:grpSp>
        <p:sp>
          <p:nvSpPr>
            <p:cNvPr id="8208" name="Rectangle 14"/>
            <p:cNvSpPr>
              <a:spLocks noChangeArrowheads="1"/>
            </p:cNvSpPr>
            <p:nvPr/>
          </p:nvSpPr>
          <p:spPr bwMode="auto">
            <a:xfrm>
              <a:off x="1359" y="1615"/>
              <a:ext cx="408" cy="45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solidFill>
                    <a:srgbClr val="000000"/>
                  </a:solidFill>
                  <a:latin typeface="Tahoma" pitchFamily="34" charset="0"/>
                </a:rPr>
                <a:t>N</a:t>
              </a:r>
              <a:endParaRPr lang="nl-NL" sz="20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209" name="Freeform 15"/>
            <p:cNvSpPr>
              <a:spLocks/>
            </p:cNvSpPr>
            <p:nvPr/>
          </p:nvSpPr>
          <p:spPr bwMode="auto">
            <a:xfrm>
              <a:off x="795" y="1377"/>
              <a:ext cx="769" cy="226"/>
            </a:xfrm>
            <a:custGeom>
              <a:avLst/>
              <a:gdLst>
                <a:gd name="T0" fmla="*/ 0 w 635"/>
                <a:gd name="T1" fmla="*/ 549 h 181"/>
                <a:gd name="T2" fmla="*/ 0 w 635"/>
                <a:gd name="T3" fmla="*/ 0 h 181"/>
                <a:gd name="T4" fmla="*/ 1653 w 635"/>
                <a:gd name="T5" fmla="*/ 0 h 181"/>
                <a:gd name="T6" fmla="*/ 1653 w 635"/>
                <a:gd name="T7" fmla="*/ 549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35" h="181">
                  <a:moveTo>
                    <a:pt x="0" y="181"/>
                  </a:moveTo>
                  <a:lnTo>
                    <a:pt x="0" y="0"/>
                  </a:lnTo>
                  <a:lnTo>
                    <a:pt x="635" y="0"/>
                  </a:lnTo>
                  <a:lnTo>
                    <a:pt x="635" y="18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Line 16"/>
            <p:cNvSpPr>
              <a:spLocks noChangeShapeType="1"/>
            </p:cNvSpPr>
            <p:nvPr/>
          </p:nvSpPr>
          <p:spPr bwMode="auto">
            <a:xfrm flipH="1">
              <a:off x="657" y="1603"/>
              <a:ext cx="2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Line 17"/>
            <p:cNvSpPr>
              <a:spLocks noChangeShapeType="1"/>
            </p:cNvSpPr>
            <p:nvPr/>
          </p:nvSpPr>
          <p:spPr bwMode="auto">
            <a:xfrm flipH="1">
              <a:off x="741" y="1661"/>
              <a:ext cx="1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Rectangle 18"/>
            <p:cNvSpPr>
              <a:spLocks noChangeArrowheads="1"/>
            </p:cNvSpPr>
            <p:nvPr/>
          </p:nvSpPr>
          <p:spPr bwMode="auto">
            <a:xfrm>
              <a:off x="1020" y="1252"/>
              <a:ext cx="91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nl-NL">
                <a:latin typeface="Tahoma" pitchFamily="34" charset="0"/>
              </a:endParaRPr>
            </a:p>
          </p:txBody>
        </p:sp>
        <p:sp>
          <p:nvSpPr>
            <p:cNvPr id="8213" name="Rectangle 19"/>
            <p:cNvSpPr>
              <a:spLocks noChangeArrowheads="1"/>
            </p:cNvSpPr>
            <p:nvPr/>
          </p:nvSpPr>
          <p:spPr bwMode="auto">
            <a:xfrm>
              <a:off x="1156" y="1162"/>
              <a:ext cx="45" cy="4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nl-NL">
                <a:latin typeface="Tahoma" pitchFamily="34" charset="0"/>
              </a:endParaRPr>
            </a:p>
          </p:txBody>
        </p:sp>
        <p:sp>
          <p:nvSpPr>
            <p:cNvPr id="8214" name="Rectangle 20"/>
            <p:cNvSpPr>
              <a:spLocks noChangeArrowheads="1"/>
            </p:cNvSpPr>
            <p:nvPr/>
          </p:nvSpPr>
          <p:spPr bwMode="auto">
            <a:xfrm>
              <a:off x="2783" y="2069"/>
              <a:ext cx="1952" cy="272"/>
            </a:xfrm>
            <a:prstGeom prst="rect">
              <a:avLst/>
            </a:prstGeom>
            <a:solidFill>
              <a:srgbClr val="00FF00">
                <a:alpha val="1686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nl-NL">
                <a:latin typeface="Tahoma" pitchFamily="34" charset="0"/>
              </a:endParaRPr>
            </a:p>
          </p:txBody>
        </p:sp>
        <p:sp>
          <p:nvSpPr>
            <p:cNvPr id="8215" name="Text Box 23"/>
            <p:cNvSpPr txBox="1">
              <a:spLocks noChangeArrowheads="1"/>
            </p:cNvSpPr>
            <p:nvPr/>
          </p:nvSpPr>
          <p:spPr bwMode="auto">
            <a:xfrm>
              <a:off x="1121" y="2053"/>
              <a:ext cx="8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sz="2400"/>
                <a:t>nanowire</a:t>
              </a:r>
            </a:p>
          </p:txBody>
        </p:sp>
      </p:grpSp>
      <p:sp>
        <p:nvSpPr>
          <p:cNvPr id="8196" name="Text Box 24"/>
          <p:cNvSpPr txBox="1">
            <a:spLocks noChangeArrowheads="1"/>
          </p:cNvSpPr>
          <p:nvPr/>
        </p:nvSpPr>
        <p:spPr bwMode="auto">
          <a:xfrm>
            <a:off x="1919289" y="4365625"/>
            <a:ext cx="463716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/>
              <a:t>Tunneling into a Majorana bound state:</a:t>
            </a:r>
          </a:p>
          <a:p>
            <a:r>
              <a:rPr lang="en-US" sz="2000"/>
              <a:t>Resonant Andreev current!</a:t>
            </a:r>
          </a:p>
          <a:p>
            <a:endParaRPr lang="en-US" sz="2000"/>
          </a:p>
          <a:p>
            <a:r>
              <a:rPr lang="en-US" sz="2000"/>
              <a:t>Zero bias peak, 2e</a:t>
            </a:r>
            <a:r>
              <a:rPr lang="en-US" sz="2000" baseline="30000"/>
              <a:t>2</a:t>
            </a:r>
            <a:r>
              <a:rPr lang="en-US" sz="2000"/>
              <a:t>/h conductance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8197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t="28792" r="15533" b="13623"/>
          <a:stretch>
            <a:fillRect/>
          </a:stretch>
        </p:blipFill>
        <p:spPr bwMode="auto">
          <a:xfrm>
            <a:off x="6816725" y="4437063"/>
            <a:ext cx="3455988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Rectangle 26"/>
          <p:cNvSpPr>
            <a:spLocks noChangeArrowheads="1"/>
          </p:cNvSpPr>
          <p:nvPr/>
        </p:nvSpPr>
        <p:spPr bwMode="auto">
          <a:xfrm>
            <a:off x="3359150" y="6127751"/>
            <a:ext cx="3386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latin typeface="Tahoma" pitchFamily="34" charset="0"/>
              </a:rPr>
              <a:t>Law, Lee &amp; Ng PRL 2009</a:t>
            </a:r>
          </a:p>
        </p:txBody>
      </p:sp>
      <p:sp>
        <p:nvSpPr>
          <p:cNvPr id="8199" name="TextBox 1"/>
          <p:cNvSpPr txBox="1">
            <a:spLocks noChangeArrowheads="1"/>
          </p:cNvSpPr>
          <p:nvPr/>
        </p:nvSpPr>
        <p:spPr bwMode="auto">
          <a:xfrm>
            <a:off x="6062664" y="3417889"/>
            <a:ext cx="298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/>
              <a:t>Topological Superconductor</a:t>
            </a:r>
            <a:endParaRPr lang="nl-NL"/>
          </a:p>
        </p:txBody>
      </p:sp>
      <p:sp>
        <p:nvSpPr>
          <p:cNvPr id="28" name="AutoShape 32"/>
          <p:cNvSpPr>
            <a:spLocks noChangeArrowheads="1"/>
          </p:cNvSpPr>
          <p:nvPr/>
        </p:nvSpPr>
        <p:spPr bwMode="auto">
          <a:xfrm>
            <a:off x="5735639" y="3330576"/>
            <a:ext cx="446087" cy="434975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nl-NL">
              <a:latin typeface="Tahoma" pitchFamily="34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8890000" y="3341689"/>
            <a:ext cx="446088" cy="434975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nl-NL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28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4271"/>
          <a:stretch/>
        </p:blipFill>
        <p:spPr>
          <a:xfrm>
            <a:off x="-50618" y="340236"/>
            <a:ext cx="7216496" cy="3640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2" y="663951"/>
            <a:ext cx="3462828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5479"/>
          <a:stretch/>
        </p:blipFill>
        <p:spPr>
          <a:xfrm>
            <a:off x="1102709" y="2969812"/>
            <a:ext cx="3689057" cy="3188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514" y="139117"/>
            <a:ext cx="6783413" cy="131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20215"/>
          <a:stretch/>
        </p:blipFill>
        <p:spPr>
          <a:xfrm>
            <a:off x="7126246" y="2454289"/>
            <a:ext cx="3537225" cy="41373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3221" y="1691332"/>
            <a:ext cx="5005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ea typeface="Cambria Math" panose="02040503050406030204" pitchFamily="18" charset="0"/>
              </a:rPr>
              <a:t>Gates can be used to change the length of nanowires , effectively moving the MF and breaking into segments and fusing it back together</a:t>
            </a:r>
          </a:p>
        </p:txBody>
      </p:sp>
      <p:sp>
        <p:nvSpPr>
          <p:cNvPr id="6" name="Rectangle 5"/>
          <p:cNvSpPr/>
          <p:nvPr/>
        </p:nvSpPr>
        <p:spPr>
          <a:xfrm>
            <a:off x="6374555" y="1668801"/>
            <a:ext cx="5476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ea typeface="Cambria Math" panose="02040503050406030204" pitchFamily="18" charset="0"/>
              </a:rPr>
              <a:t>In a T-junction, these processes can be used to exchange two MFs connected by a topological region or not</a:t>
            </a:r>
          </a:p>
        </p:txBody>
      </p:sp>
    </p:spTree>
    <p:extLst>
      <p:ext uri="{BB962C8B-B14F-4D97-AF65-F5344CB8AC3E}">
        <p14:creationId xmlns:p14="http://schemas.microsoft.com/office/powerpoint/2010/main" val="329994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1409" y="187707"/>
            <a:ext cx="9860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ea typeface="Cambria Math" panose="02040503050406030204" pitchFamily="18" charset="0"/>
              </a:rPr>
              <a:t>Majorana fermions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2310114" y="753078"/>
            <a:ext cx="10356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ea typeface="Cambria Math" panose="02040503050406030204" pitchFamily="18" charset="0"/>
              </a:rPr>
              <a:t>Predicted by Ettore Majorana in 1937 </a:t>
            </a: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" y="793289"/>
            <a:ext cx="1390853" cy="169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72659" y="4162016"/>
            <a:ext cx="1135527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 smtClean="0">
                <a:latin typeface="+mn-lt"/>
              </a:rPr>
              <a:t>Re-gained interest in ~2000 with suggestion that Majorana fermions have a manifestation </a:t>
            </a:r>
            <a:r>
              <a:rPr lang="en-US" altLang="en-US" dirty="0">
                <a:latin typeface="+mn-lt"/>
              </a:rPr>
              <a:t>in condensed </a:t>
            </a:r>
            <a:r>
              <a:rPr lang="en-US" altLang="en-US" dirty="0" smtClean="0">
                <a:latin typeface="+mn-lt"/>
              </a:rPr>
              <a:t>matter systems </a:t>
            </a:r>
            <a:endParaRPr lang="en-US" altLang="en-US" dirty="0"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en-US" altLang="en-US" dirty="0" smtClean="0">
                <a:latin typeface="+mn-lt"/>
              </a:rPr>
              <a:t>Best description:  Half </a:t>
            </a:r>
            <a:r>
              <a:rPr lang="en-US" altLang="en-US" dirty="0">
                <a:latin typeface="+mn-lt"/>
              </a:rPr>
              <a:t>of a fermion at </a:t>
            </a:r>
            <a:r>
              <a:rPr lang="en-US" altLang="en-US" dirty="0" smtClean="0">
                <a:latin typeface="+mn-lt"/>
              </a:rPr>
              <a:t>zero-energy </a:t>
            </a:r>
          </a:p>
          <a:p>
            <a:pPr>
              <a:spcAft>
                <a:spcPts val="1200"/>
              </a:spcAft>
            </a:pPr>
            <a:r>
              <a:rPr lang="en-US" altLang="en-US" dirty="0" smtClean="0">
                <a:latin typeface="+mn-lt"/>
              </a:rPr>
              <a:t>Intimate connection to topological states of matter that are necessary to support Majorana modes --- these feature protected* surface and edge states that occur at the boundary between topological and trivial phases.  Majorana states often (always?) share this property.</a:t>
            </a:r>
            <a:endParaRPr lang="en-US" altLang="en-US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1352" y="1579723"/>
            <a:ext cx="3839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dirty="0" smtClean="0"/>
              <a:t>particle </a:t>
            </a:r>
            <a:r>
              <a:rPr lang="en-US" altLang="en-US" dirty="0"/>
              <a:t>that </a:t>
            </a:r>
            <a:r>
              <a:rPr lang="en-US" altLang="en-US" dirty="0" smtClean="0"/>
              <a:t>are their </a:t>
            </a:r>
            <a:r>
              <a:rPr lang="en-US" altLang="en-US" dirty="0"/>
              <a:t>own anti-particle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22652" y="1258026"/>
            <a:ext cx="7918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ea typeface="Cambria Math" panose="02040503050406030204" pitchFamily="18" charset="0"/>
              </a:rPr>
              <a:t>Modification of the Dirac equation designed to give only real solutions </a:t>
            </a:r>
            <a:r>
              <a:rPr lang="en-US" dirty="0" smtClean="0">
                <a:ea typeface="Cambria Math" panose="02040503050406030204" pitchFamily="18" charset="0"/>
                <a:sym typeface="Symbol" panose="05050102010706020507" pitchFamily="18" charset="2"/>
              </a:rPr>
              <a:t></a:t>
            </a:r>
            <a:r>
              <a:rPr lang="en-US" dirty="0" smtClean="0">
                <a:ea typeface="Cambria Math" panose="02040503050406030204" pitchFamily="18" charset="0"/>
              </a:rPr>
              <a:t>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67709" y="2054482"/>
            <a:ext cx="896492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Most of his work concerned whether the neutrino could be a Majorana fermion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ea typeface="Cambria Math" panose="02040503050406030204" pitchFamily="18" charset="0"/>
              </a:rPr>
              <a:t>(not likely due to “color oscillations” that suggest that neutrinos have a mass but still debated --- should be resolved soon with “double-beta decay” experiments)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22651" y="3219910"/>
            <a:ext cx="8298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ea typeface="Cambria Math" panose="02040503050406030204" pitchFamily="18" charset="0"/>
              </a:rPr>
              <a:t>Mysteriously disappeared in 1938 --- boarded a ferry for Sicily, thought to be dead for a long time but now believed to have moved to Argentina and lived there until ~1960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3076" y="6058229"/>
            <a:ext cx="6903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* Protected by topological invariants that arise from the band structure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5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" grpId="0"/>
      <p:bldP spid="11" grpId="0"/>
      <p:bldP spid="12" grpId="0"/>
      <p:bldP spid="1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9" y="551227"/>
            <a:ext cx="5686426" cy="34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16" y="358345"/>
            <a:ext cx="5473972" cy="253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128" y="4017593"/>
            <a:ext cx="3141623" cy="2556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40" y="4211183"/>
            <a:ext cx="2887988" cy="160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9812" y="108827"/>
            <a:ext cx="3895426" cy="430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r="3587"/>
          <a:stretch/>
        </p:blipFill>
        <p:spPr>
          <a:xfrm>
            <a:off x="6763266" y="4526468"/>
            <a:ext cx="2767912" cy="209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3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00" y="80481"/>
            <a:ext cx="5484938" cy="638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065" y="43411"/>
            <a:ext cx="5775976" cy="389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699" y="4197476"/>
            <a:ext cx="5484938" cy="24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8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222" y="367012"/>
            <a:ext cx="6163890" cy="59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2366964"/>
            <a:ext cx="603885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6" y="165101"/>
            <a:ext cx="6818313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94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1" y="1076326"/>
            <a:ext cx="60420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66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65101"/>
            <a:ext cx="85852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656014"/>
            <a:ext cx="84359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1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6" y="393701"/>
            <a:ext cx="72866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6" y="3732213"/>
            <a:ext cx="37179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7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0725" y="4154489"/>
            <a:ext cx="8496300" cy="2135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763" lvl="3" eaLnBrk="0" fontAlgn="base" hangingPunct="0">
              <a:lnSpc>
                <a:spcPct val="110000"/>
              </a:lnSpc>
              <a:defRPr/>
            </a:pPr>
            <a:r>
              <a:rPr lang="en-US" b="1" dirty="0">
                <a:solidFill>
                  <a:srgbClr val="000066"/>
                </a:solidFill>
                <a:latin typeface="Comic Sans MS" panose="030F0702030302020204" pitchFamily="66" charset="0"/>
                <a:sym typeface="Wingdings 3"/>
              </a:rPr>
              <a:t>Topological device technology: still a lot of engineering to do </a:t>
            </a:r>
            <a:endParaRPr lang="en-US" dirty="0">
              <a:solidFill>
                <a:srgbClr val="000000"/>
              </a:solidFill>
              <a:latin typeface="Comic Sans MS" panose="030F0702030302020204" pitchFamily="66" charset="0"/>
              <a:sym typeface="Wingdings 3"/>
            </a:endParaRPr>
          </a:p>
          <a:p>
            <a:pPr marL="290513" lvl="3" indent="-28575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Determine best architectures and device designs</a:t>
            </a:r>
          </a:p>
          <a:p>
            <a:pPr marL="290513" lvl="3" indent="-28575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Develop schemes for braiding MFs</a:t>
            </a:r>
          </a:p>
          <a:p>
            <a:pPr marL="290513" lvl="3" indent="-28575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Develop schemes for reading parity and braiding operations</a:t>
            </a:r>
          </a:p>
          <a:p>
            <a:pPr marL="290513" lvl="3" indent="-28575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Explore entangled braiding/readout schemes </a:t>
            </a:r>
          </a:p>
          <a:p>
            <a:pPr marL="290513" lvl="3" indent="-28575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Interfacing MF qubits to conventional electronics</a:t>
            </a:r>
          </a:p>
        </p:txBody>
      </p:sp>
      <p:sp>
        <p:nvSpPr>
          <p:cNvPr id="6147" name="TextBox 10"/>
          <p:cNvSpPr txBox="1">
            <a:spLocks noChangeArrowheads="1"/>
          </p:cNvSpPr>
          <p:nvPr/>
        </p:nvSpPr>
        <p:spPr bwMode="auto">
          <a:xfrm>
            <a:off x="3819526" y="74613"/>
            <a:ext cx="4454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C00000"/>
                </a:solidFill>
              </a:rPr>
              <a:t>Advantages of Topological Devices</a:t>
            </a:r>
          </a:p>
        </p:txBody>
      </p:sp>
      <p:sp>
        <p:nvSpPr>
          <p:cNvPr id="39941" name="TextBox 10"/>
          <p:cNvSpPr txBox="1">
            <a:spLocks noChangeArrowheads="1"/>
          </p:cNvSpPr>
          <p:nvPr/>
        </p:nvSpPr>
        <p:spPr bwMode="auto">
          <a:xfrm>
            <a:off x="1922464" y="682626"/>
            <a:ext cx="71453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4763" lvl="3" indent="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000066"/>
                </a:solidFill>
              </a:rPr>
              <a:t>New phenomena: still a lot of fundamental physics left to do</a:t>
            </a:r>
          </a:p>
          <a:p>
            <a:pPr marL="290513" lvl="3" indent="-28575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sym typeface="Wingdings 3"/>
              </a:rPr>
              <a:t>Determine if Majorana fermions (MFs) exist</a:t>
            </a:r>
          </a:p>
          <a:p>
            <a:pPr marL="290513" lvl="3" indent="-28575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sym typeface="Wingdings 3"/>
              </a:rPr>
              <a:t>Determine if what look like MFs have non-Abelian statistics</a:t>
            </a:r>
          </a:p>
          <a:p>
            <a:pPr marL="290513" lvl="3" indent="-28575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sym typeface="Wingdings 3"/>
              </a:rPr>
              <a:t>Develop techniques --- interferometry, imaging, etc. --- to track MFs 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922463" y="2417763"/>
            <a:ext cx="83296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4763" lvl="3" indent="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000066"/>
                </a:solidFill>
              </a:rPr>
              <a:t>Topological materials/interfaces: still a lot of materials research to do </a:t>
            </a:r>
          </a:p>
          <a:p>
            <a:pPr marL="290513" lvl="3" indent="-28575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sym typeface="Wingdings 3"/>
              </a:rPr>
              <a:t>Find and study new topological materials predicted </a:t>
            </a:r>
          </a:p>
          <a:p>
            <a:pPr marL="290513" lvl="3" indent="-28575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sym typeface="Wingdings 3"/>
              </a:rPr>
              <a:t>Improve topological materials --- determine what properties are important</a:t>
            </a:r>
          </a:p>
          <a:p>
            <a:pPr marL="290513" lvl="3" indent="-28575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sym typeface="Wingdings 3"/>
              </a:rPr>
              <a:t>Interfaces are critical --- everything depends on Hamiltonian engineering </a:t>
            </a:r>
          </a:p>
        </p:txBody>
      </p:sp>
    </p:spTree>
    <p:extLst>
      <p:ext uri="{BB962C8B-B14F-4D97-AF65-F5344CB8AC3E}">
        <p14:creationId xmlns:p14="http://schemas.microsoft.com/office/powerpoint/2010/main" val="163912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0"/>
          <p:cNvSpPr txBox="1">
            <a:spLocks noChangeArrowheads="1"/>
          </p:cNvSpPr>
          <p:nvPr/>
        </p:nvSpPr>
        <p:spPr bwMode="auto">
          <a:xfrm>
            <a:off x="2605088" y="88900"/>
            <a:ext cx="752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C00000"/>
                </a:solidFill>
              </a:rPr>
              <a:t>Advantages of Topological Systems in Quantum Computing </a:t>
            </a:r>
          </a:p>
        </p:txBody>
      </p:sp>
      <p:sp>
        <p:nvSpPr>
          <p:cNvPr id="39941" name="TextBox 10"/>
          <p:cNvSpPr txBox="1">
            <a:spLocks noChangeArrowheads="1"/>
          </p:cNvSpPr>
          <p:nvPr/>
        </p:nvSpPr>
        <p:spPr bwMode="auto">
          <a:xfrm>
            <a:off x="1922464" y="696913"/>
            <a:ext cx="839152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4763" lvl="3" indent="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000066"/>
                </a:solidFill>
              </a:rPr>
              <a:t>Need fewer qubits – less error correction</a:t>
            </a:r>
          </a:p>
          <a:p>
            <a:pPr marL="290513" lvl="3" indent="-28575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Small, cumulative perturbations can quantum states to decohere and introduce errors in the computation, but such small perturbations do not change the braids' topological properties. </a:t>
            </a:r>
          </a:p>
          <a:p>
            <a:pPr marL="290513" lvl="3" indent="-28575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The cost:  Factoring a 1000-bit number requires about 10</a:t>
            </a:r>
            <a:r>
              <a:rPr lang="en-US" sz="1600" baseline="30000" dirty="0">
                <a:solidFill>
                  <a:srgbClr val="000000"/>
                </a:solidFill>
              </a:rPr>
              <a:t>4</a:t>
            </a:r>
            <a:r>
              <a:rPr lang="en-US" sz="1600" dirty="0">
                <a:solidFill>
                  <a:srgbClr val="000000"/>
                </a:solidFill>
              </a:rPr>
              <a:t> qubits without error correction. With error correction, the figure would rise to about 10</a:t>
            </a:r>
            <a:r>
              <a:rPr lang="en-US" sz="1600" baseline="30000" dirty="0">
                <a:solidFill>
                  <a:srgbClr val="000000"/>
                </a:solidFill>
              </a:rPr>
              <a:t>7</a:t>
            </a:r>
            <a:r>
              <a:rPr lang="en-US" sz="1600" dirty="0">
                <a:solidFill>
                  <a:srgbClr val="000000"/>
                </a:solidFill>
              </a:rPr>
              <a:t> bits, a scale-up of x1000.</a:t>
            </a:r>
            <a:endParaRPr lang="en-US" altLang="en-US" sz="1600" b="1" dirty="0">
              <a:solidFill>
                <a:srgbClr val="000066"/>
              </a:solidFill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1928813" y="3201989"/>
            <a:ext cx="804386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47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66"/>
                </a:solidFill>
              </a:rPr>
              <a:t>Less competition</a:t>
            </a:r>
          </a:p>
          <a:p>
            <a:pPr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Many universities and industries are active in “conventional” quantum computing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301251" y="3884371"/>
            <a:ext cx="8424345" cy="1271117"/>
          </a:xfrm>
          <a:prstGeom prst="rect">
            <a:avLst/>
          </a:prstGeom>
        </p:spPr>
        <p:txBody>
          <a:bodyPr numCol="3">
            <a:spAutoFit/>
          </a:bodyPr>
          <a:lstStyle/>
          <a:p>
            <a:pPr marL="4763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Google (Martinis)</a:t>
            </a:r>
          </a:p>
          <a:p>
            <a:pPr marL="4763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IBM (Steffen)</a:t>
            </a:r>
          </a:p>
          <a:p>
            <a:pPr marL="4763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Northrup-Grumman</a:t>
            </a:r>
          </a:p>
          <a:p>
            <a:pPr marL="4763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Rigetti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 (Berkeley)</a:t>
            </a:r>
          </a:p>
          <a:p>
            <a:pPr marL="4763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Yale (Devoret, Schoelkopf)</a:t>
            </a:r>
          </a:p>
          <a:p>
            <a:pPr marL="4763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Berkeley (Clarke, Siddiqi)</a:t>
            </a:r>
          </a:p>
          <a:p>
            <a:pPr marL="4763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ETH Zurich (</a:t>
            </a:r>
            <a:r>
              <a:rPr lang="en-US" sz="1400" dirty="0" err="1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Waldraff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)</a:t>
            </a:r>
          </a:p>
          <a:p>
            <a:pPr marL="4763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Waterloo (IQC)</a:t>
            </a:r>
          </a:p>
          <a:p>
            <a:pPr marL="4763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LPS (Palmer, Osborn) </a:t>
            </a:r>
          </a:p>
        </p:txBody>
      </p:sp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1895476" y="5459414"/>
            <a:ext cx="832326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476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Fewer are big players are active in “topological” quantum computing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301250" y="5781746"/>
            <a:ext cx="8272556" cy="643253"/>
          </a:xfrm>
          <a:prstGeom prst="rect">
            <a:avLst/>
          </a:prstGeom>
        </p:spPr>
        <p:txBody>
          <a:bodyPr numCol="3">
            <a:spAutoFit/>
          </a:bodyPr>
          <a:lstStyle/>
          <a:p>
            <a:pPr marL="0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tabLst>
                <a:tab pos="1947863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Microsoft Station-Q</a:t>
            </a:r>
          </a:p>
          <a:p>
            <a:pPr marL="0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D-wave Systems</a:t>
            </a:r>
          </a:p>
          <a:p>
            <a:pPr marL="0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tabLst>
                <a:tab pos="1881188" algn="l"/>
                <a:tab pos="2112963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Delft (Kouwenhoven)</a:t>
            </a:r>
          </a:p>
          <a:p>
            <a:pPr marL="0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Chalmers (Marcus) </a:t>
            </a:r>
          </a:p>
          <a:p>
            <a:pPr marL="0" lvl="3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sym typeface="Wingdings 3"/>
              </a:rPr>
              <a:t>Illinois (DVH, NM, JE, TH, SV)</a:t>
            </a:r>
          </a:p>
        </p:txBody>
      </p:sp>
    </p:spTree>
    <p:extLst>
      <p:ext uri="{BB962C8B-B14F-4D97-AF65-F5344CB8AC3E}">
        <p14:creationId xmlns:p14="http://schemas.microsoft.com/office/powerpoint/2010/main" val="91826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6" grpId="0"/>
      <p:bldP spid="717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83" y="216131"/>
            <a:ext cx="5069868" cy="1363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96" y="1794572"/>
            <a:ext cx="3379015" cy="4835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264" y="2835089"/>
            <a:ext cx="7001649" cy="1468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4652"/>
          <a:stretch/>
        </p:blipFill>
        <p:spPr>
          <a:xfrm>
            <a:off x="5491976" y="300242"/>
            <a:ext cx="3012327" cy="2023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688" y="4640631"/>
            <a:ext cx="3247189" cy="1357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5493" y="216131"/>
            <a:ext cx="3023134" cy="2282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0467" y="4501186"/>
            <a:ext cx="3585816" cy="145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1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4525" y="2325688"/>
            <a:ext cx="8496300" cy="26876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763"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66"/>
                </a:solidFill>
                <a:sym typeface="Wingdings 3"/>
              </a:rPr>
              <a:t>Engineer new chiral materials via proximity-coupling: </a:t>
            </a:r>
            <a:endParaRPr lang="en-US" dirty="0">
              <a:solidFill>
                <a:srgbClr val="000000"/>
              </a:solidFill>
              <a:sym typeface="Wingdings 3"/>
            </a:endParaRPr>
          </a:p>
          <a:p>
            <a:pPr marL="290513" lvl="3" indent="-28575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Wingdings 3"/>
              </a:rPr>
              <a:t> spin-orbit semiconductor nanowires + superconductor + magnetic field</a:t>
            </a:r>
          </a:p>
          <a:p>
            <a:pPr marL="290513" lvl="3" indent="-28575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Wingdings 3"/>
              </a:rPr>
              <a:t> spin-orbit semiconductor (</a:t>
            </a:r>
            <a:r>
              <a:rPr lang="en-US" dirty="0" err="1">
                <a:solidFill>
                  <a:srgbClr val="000000"/>
                </a:solidFill>
                <a:sym typeface="Wingdings 3"/>
              </a:rPr>
              <a:t>InAs</a:t>
            </a:r>
            <a:r>
              <a:rPr lang="en-US" dirty="0">
                <a:solidFill>
                  <a:srgbClr val="000000"/>
                </a:solidFill>
                <a:sym typeface="Wingdings 3"/>
              </a:rPr>
              <a:t>) + superconductor + ferromagnet</a:t>
            </a:r>
          </a:p>
          <a:p>
            <a:pPr marL="290513" lvl="3" indent="-28575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Wingdings 3"/>
              </a:rPr>
              <a:t> non-centrosymmetric superconductor + ferromagnet</a:t>
            </a:r>
          </a:p>
          <a:p>
            <a:pPr marL="290513" lvl="3" indent="-28575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Wingdings 3"/>
              </a:rPr>
              <a:t> chains of magnetic atoms on a superconductor </a:t>
            </a:r>
          </a:p>
          <a:p>
            <a:pPr marL="290513" lvl="3" indent="-28575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Wingdings 3"/>
              </a:rPr>
              <a:t> (your idea here)</a:t>
            </a:r>
          </a:p>
          <a:p>
            <a:pPr marL="4763" lvl="3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altLang="en-US" dirty="0">
                <a:solidFill>
                  <a:srgbClr val="0033CC"/>
                </a:solidFill>
                <a:sym typeface="Wingdings 2" pitchFamily="18" charset="2"/>
              </a:rPr>
              <a:t></a:t>
            </a:r>
            <a:r>
              <a:rPr lang="en-US" altLang="en-US" b="1" i="1" dirty="0">
                <a:solidFill>
                  <a:srgbClr val="0033CC"/>
                </a:solidFill>
                <a:sym typeface="Wingdings 2" pitchFamily="18" charset="2"/>
              </a:rPr>
              <a:t>  </a:t>
            </a:r>
            <a:r>
              <a:rPr lang="en-US" dirty="0">
                <a:solidFill>
                  <a:srgbClr val="000000"/>
                </a:solidFill>
                <a:sym typeface="Wingdings 3"/>
              </a:rPr>
              <a:t>topological insulator + superconductor</a:t>
            </a:r>
          </a:p>
        </p:txBody>
      </p:sp>
      <p:sp>
        <p:nvSpPr>
          <p:cNvPr id="10243" name="TextBox 10"/>
          <p:cNvSpPr txBox="1">
            <a:spLocks noChangeArrowheads="1"/>
          </p:cNvSpPr>
          <p:nvPr/>
        </p:nvSpPr>
        <p:spPr bwMode="auto">
          <a:xfrm>
            <a:off x="2359025" y="157163"/>
            <a:ext cx="7554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Comic Sans MS" panose="030F0702030302020204" pitchFamily="66" charset="0"/>
              </a:rPr>
              <a:t>Topological systems that could support Majorana fermions </a:t>
            </a:r>
          </a:p>
        </p:txBody>
      </p:sp>
      <p:sp>
        <p:nvSpPr>
          <p:cNvPr id="39941" name="TextBox 10"/>
          <p:cNvSpPr txBox="1">
            <a:spLocks noChangeArrowheads="1"/>
          </p:cNvSpPr>
          <p:nvPr/>
        </p:nvSpPr>
        <p:spPr bwMode="auto">
          <a:xfrm>
            <a:off x="1947863" y="900113"/>
            <a:ext cx="6834187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4763" lvl="3" indent="0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altLang="en-US" b="1" dirty="0">
                <a:solidFill>
                  <a:srgbClr val="000066"/>
                </a:solidFill>
              </a:rPr>
              <a:t>Intrinsic chiral materials:</a:t>
            </a:r>
          </a:p>
          <a:p>
            <a:pPr marL="290513" lvl="3" indent="-28575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Wingdings 3"/>
              </a:rPr>
              <a:t>5/2-quantum Hall state</a:t>
            </a:r>
          </a:p>
          <a:p>
            <a:pPr marL="290513" lvl="3" indent="-285750">
              <a:lnSpc>
                <a:spcPct val="11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Wingdings 3"/>
              </a:rPr>
              <a:t>Topological superconductors, e.g. Sr</a:t>
            </a:r>
            <a:r>
              <a:rPr lang="en-US" baseline="-25000" dirty="0">
                <a:solidFill>
                  <a:srgbClr val="000000"/>
                </a:solidFill>
                <a:sym typeface="Wingdings 3"/>
              </a:rPr>
              <a:t>2</a:t>
            </a:r>
            <a:r>
              <a:rPr lang="en-US" dirty="0">
                <a:solidFill>
                  <a:srgbClr val="000000"/>
                </a:solidFill>
                <a:sym typeface="Wingdings 3"/>
              </a:rPr>
              <a:t>RuO</a:t>
            </a:r>
            <a:r>
              <a:rPr lang="en-US" baseline="-25000" dirty="0">
                <a:solidFill>
                  <a:srgbClr val="000000"/>
                </a:solidFill>
                <a:sym typeface="Wingdings 3"/>
              </a:rPr>
              <a:t>4</a:t>
            </a:r>
            <a:r>
              <a:rPr lang="en-US" dirty="0">
                <a:solidFill>
                  <a:srgbClr val="000000"/>
                </a:solidFill>
                <a:sym typeface="Wingdings 3"/>
              </a:rPr>
              <a:t>, Nb</a:t>
            </a:r>
            <a:r>
              <a:rPr lang="en-US" baseline="-25000" dirty="0">
                <a:solidFill>
                  <a:srgbClr val="000000"/>
                </a:solidFill>
                <a:sym typeface="Wingdings 3"/>
              </a:rPr>
              <a:t>x</a:t>
            </a:r>
            <a:r>
              <a:rPr lang="en-US" dirty="0">
                <a:solidFill>
                  <a:srgbClr val="000000"/>
                </a:solidFill>
                <a:sym typeface="Wingdings 3"/>
              </a:rPr>
              <a:t>Bi</a:t>
            </a:r>
            <a:r>
              <a:rPr lang="en-US" baseline="-25000" dirty="0">
                <a:solidFill>
                  <a:srgbClr val="000000"/>
                </a:solidFill>
                <a:sym typeface="Wingdings 3"/>
              </a:rPr>
              <a:t>2</a:t>
            </a:r>
            <a:r>
              <a:rPr lang="en-US" dirty="0">
                <a:solidFill>
                  <a:srgbClr val="000000"/>
                </a:solidFill>
                <a:sym typeface="Wingdings 3"/>
              </a:rPr>
              <a:t>Se</a:t>
            </a:r>
            <a:r>
              <a:rPr lang="en-US" baseline="-25000" dirty="0">
                <a:solidFill>
                  <a:srgbClr val="000000"/>
                </a:solidFill>
                <a:sym typeface="Wingdings 3"/>
              </a:rPr>
              <a:t>3, …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6663" y="5219700"/>
            <a:ext cx="3338512" cy="1085850"/>
            <a:chOff x="1156724" y="4778687"/>
            <a:chExt cx="3719951" cy="1330755"/>
          </a:xfrm>
        </p:grpSpPr>
        <p:sp>
          <p:nvSpPr>
            <p:cNvPr id="9" name="Cube 8"/>
            <p:cNvSpPr/>
            <p:nvPr/>
          </p:nvSpPr>
          <p:spPr>
            <a:xfrm>
              <a:off x="1156724" y="4870128"/>
              <a:ext cx="3718183" cy="1239314"/>
            </a:xfrm>
            <a:prstGeom prst="cube">
              <a:avLst>
                <a:gd name="adj" fmla="val 51499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Cube 10"/>
            <p:cNvSpPr/>
            <p:nvPr/>
          </p:nvSpPr>
          <p:spPr>
            <a:xfrm>
              <a:off x="1156724" y="4794251"/>
              <a:ext cx="1763571" cy="721799"/>
            </a:xfrm>
            <a:prstGeom prst="cube">
              <a:avLst>
                <a:gd name="adj" fmla="val 899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248" name="TextBox 6"/>
            <p:cNvSpPr txBox="1">
              <a:spLocks noChangeArrowheads="1"/>
            </p:cNvSpPr>
            <p:nvPr/>
          </p:nvSpPr>
          <p:spPr bwMode="auto">
            <a:xfrm>
              <a:off x="1738107" y="4870126"/>
              <a:ext cx="539776" cy="45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Comic Sans MS" panose="030F0702030302020204" pitchFamily="66" charset="0"/>
                </a:rPr>
                <a:t>SC</a:t>
              </a:r>
            </a:p>
          </p:txBody>
        </p:sp>
        <p:sp>
          <p:nvSpPr>
            <p:cNvPr id="15" name="Cube 14"/>
            <p:cNvSpPr/>
            <p:nvPr/>
          </p:nvSpPr>
          <p:spPr>
            <a:xfrm>
              <a:off x="3113104" y="4778687"/>
              <a:ext cx="1763571" cy="721799"/>
            </a:xfrm>
            <a:prstGeom prst="cube">
              <a:avLst>
                <a:gd name="adj" fmla="val 899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250" name="TextBox 6"/>
            <p:cNvSpPr txBox="1">
              <a:spLocks noChangeArrowheads="1"/>
            </p:cNvSpPr>
            <p:nvPr/>
          </p:nvSpPr>
          <p:spPr bwMode="auto">
            <a:xfrm>
              <a:off x="2707050" y="4954920"/>
              <a:ext cx="521914" cy="45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Comic Sans MS" panose="030F0702030302020204" pitchFamily="66" charset="0"/>
                </a:rPr>
                <a:t>TI</a:t>
              </a:r>
            </a:p>
          </p:txBody>
        </p:sp>
        <p:sp>
          <p:nvSpPr>
            <p:cNvPr id="10251" name="TextBox 21"/>
            <p:cNvSpPr txBox="1">
              <a:spLocks noChangeArrowheads="1"/>
            </p:cNvSpPr>
            <p:nvPr/>
          </p:nvSpPr>
          <p:spPr bwMode="auto">
            <a:xfrm>
              <a:off x="3731625" y="4870127"/>
              <a:ext cx="539776" cy="45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Comic Sans MS" panose="030F0702030302020204" pitchFamily="66" charset="0"/>
                </a:rPr>
                <a:t>SC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48888" y="4643993"/>
            <a:ext cx="113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1109" y="2747306"/>
            <a:ext cx="113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1108" y="3805793"/>
            <a:ext cx="113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4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3" grpId="0"/>
      <p:bldP spid="13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0"/>
          <p:cNvSpPr txBox="1">
            <a:spLocks noChangeArrowheads="1"/>
          </p:cNvSpPr>
          <p:nvPr/>
        </p:nvSpPr>
        <p:spPr bwMode="auto">
          <a:xfrm>
            <a:off x="3187700" y="152400"/>
            <a:ext cx="535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C00000"/>
                </a:solidFill>
              </a:rPr>
              <a:t>Steps to implementing Majorana fermions</a:t>
            </a:r>
          </a:p>
        </p:txBody>
      </p:sp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1922463" y="752475"/>
            <a:ext cx="184150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2400"/>
              </a:spcAft>
            </a:pPr>
            <a:endParaRPr lang="en-US" altLang="en-US">
              <a:solidFill>
                <a:srgbClr val="000066"/>
              </a:solidFill>
              <a:sym typeface="Symbol" panose="05050102010706020507" pitchFamily="18" charset="2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endParaRPr lang="en-US" altLang="en-US">
              <a:solidFill>
                <a:srgbClr val="000066"/>
              </a:solidFill>
              <a:sym typeface="Symbol" panose="05050102010706020507" pitchFamily="18" charset="2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endParaRPr lang="en-US" altLang="en-US">
              <a:solidFill>
                <a:srgbClr val="000066"/>
              </a:solidFill>
              <a:sym typeface="Symbol" panose="05050102010706020507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66"/>
              </a:solidFill>
              <a:sym typeface="Symbol" panose="05050102010706020507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66"/>
              </a:solidFill>
              <a:sym typeface="Symbol" panose="05050102010706020507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66"/>
              </a:solidFill>
              <a:sym typeface="Symbol" panose="05050102010706020507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66"/>
              </a:solidFill>
              <a:sym typeface="Symbol" panose="05050102010706020507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390650" y="620713"/>
            <a:ext cx="8828088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000066"/>
              </a:solidFill>
            </a:endParaRPr>
          </a:p>
          <a:p>
            <a:pPr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en-US" dirty="0">
                <a:solidFill>
                  <a:srgbClr val="000066"/>
                </a:solidFill>
              </a:rPr>
              <a:t>	Requirements:</a:t>
            </a:r>
          </a:p>
          <a:p>
            <a:pPr marL="1198563" indent="-284163" fontAlgn="base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Create MFs</a:t>
            </a:r>
          </a:p>
          <a:p>
            <a:pPr marL="1204913" indent="-28575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Image MFs --- where are they localized?</a:t>
            </a:r>
          </a:p>
          <a:p>
            <a:pPr marL="1204913" indent="-28575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Braiding</a:t>
            </a:r>
          </a:p>
          <a:p>
            <a:pPr marL="1947863" lvl="1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006600"/>
                </a:solidFill>
              </a:rPr>
              <a:t>Exchange MFs --- move physically</a:t>
            </a:r>
          </a:p>
          <a:p>
            <a:pPr marL="1947863" lvl="1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006600"/>
                </a:solidFill>
              </a:rPr>
              <a:t>Interact MFs --- hybridization (“effective braiding”, “braiding without braiding”, “fake braiding”) </a:t>
            </a:r>
          </a:p>
          <a:p>
            <a:pPr marL="1947863" lvl="1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006600"/>
                </a:solidFill>
              </a:rPr>
              <a:t>Project MFs via the readout process</a:t>
            </a:r>
          </a:p>
          <a:p>
            <a:pPr marL="1204913" indent="-28575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Parity readout </a:t>
            </a:r>
          </a:p>
          <a:p>
            <a:pPr marL="1204913" indent="-28575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Control of parity lifetimes --- “quasiparticle poisoning”</a:t>
            </a:r>
          </a:p>
          <a:p>
            <a:pPr marL="1204913" indent="-28575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Quantum computing architecture --- surface codes, etc.</a:t>
            </a:r>
          </a:p>
          <a:p>
            <a:pPr marL="1204913" indent="-28575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Demonstrate quantum supremacy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defRPr/>
            </a:pPr>
            <a:endParaRPr lang="en-US" alt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Box 2"/>
          <p:cNvSpPr txBox="1">
            <a:spLocks noChangeArrowheads="1"/>
          </p:cNvSpPr>
          <p:nvPr/>
        </p:nvSpPr>
        <p:spPr bwMode="auto">
          <a:xfrm>
            <a:off x="1846263" y="849313"/>
            <a:ext cx="9417050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en-US" altLang="en-US" sz="1800">
                <a:solidFill>
                  <a:srgbClr val="000066"/>
                </a:solidFill>
                <a:latin typeface="Comic Sans MS" panose="030F0702030302020204" pitchFamily="66" charset="0"/>
              </a:rPr>
              <a:t>Many proposed schemes testing various properties of MF states: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en-US" altLang="en-US" sz="1800">
                <a:solidFill>
                  <a:srgbClr val="000066"/>
                </a:solidFill>
                <a:latin typeface="Comic Sans MS" panose="030F0702030302020204" pitchFamily="66" charset="0"/>
              </a:rPr>
              <a:t>	spectroscopy --- probe zero energy states via quasiparticle tunneling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en-US" altLang="en-US" sz="1800">
                <a:solidFill>
                  <a:srgbClr val="000066"/>
                </a:solidFill>
                <a:latin typeface="Comic Sans MS" panose="030F0702030302020204" pitchFamily="66" charset="0"/>
              </a:rPr>
              <a:t>	noise signatures --- 5/2-quantum Hall states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en-US" altLang="en-US" sz="1800">
                <a:solidFill>
                  <a:srgbClr val="000066"/>
                </a:solidFill>
                <a:latin typeface="Comic Sans MS" panose="030F0702030302020204" pitchFamily="66" charset="0"/>
              </a:rPr>
              <a:t>	vortex interference --- Aharonov-Casher effect (Vishveshwara, etc.)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en-US" altLang="en-US" sz="1800">
                <a:solidFill>
                  <a:srgbClr val="000066"/>
                </a:solidFill>
                <a:latin typeface="Comic Sans MS" panose="030F0702030302020204" pitchFamily="66" charset="0"/>
              </a:rPr>
              <a:t>	Josephson current–phase relation --- I ~ sin(</a:t>
            </a:r>
            <a:r>
              <a:rPr lang="en-US" altLang="en-US" sz="180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/2) = 4-periodicity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en-US" altLang="en-US" sz="1800">
                <a:solidFill>
                  <a:srgbClr val="000066"/>
                </a:solidFill>
                <a:latin typeface="Comic Sans MS" panose="030F0702030302020204" pitchFamily="66" charset="0"/>
              </a:rPr>
              <a:t>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FontTx/>
              <a:buNone/>
            </a:pPr>
            <a:endParaRPr lang="en-US" altLang="en-US" sz="1800">
              <a:solidFill>
                <a:srgbClr val="000066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FontTx/>
              <a:buNone/>
            </a:pPr>
            <a:endParaRPr lang="en-US" altLang="en-US" sz="1800">
              <a:solidFill>
                <a:srgbClr val="000066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en-US" altLang="en-US" sz="1800">
                <a:solidFill>
                  <a:srgbClr val="0000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	</a:t>
            </a:r>
            <a:r>
              <a:rPr lang="en-US" altLang="en-US" sz="1800">
                <a:solidFill>
                  <a:srgbClr val="000066"/>
                </a:solidFill>
                <a:latin typeface="Comic Sans MS" panose="030F0702030302020204" pitchFamily="66" charset="0"/>
              </a:rPr>
              <a:t>Josephson interferometry --- critical current vs. magnetic field</a:t>
            </a:r>
          </a:p>
        </p:txBody>
      </p:sp>
      <p:sp>
        <p:nvSpPr>
          <p:cNvPr id="11267" name="TextBox 10"/>
          <p:cNvSpPr txBox="1">
            <a:spLocks noChangeArrowheads="1"/>
          </p:cNvSpPr>
          <p:nvPr/>
        </p:nvSpPr>
        <p:spPr bwMode="auto">
          <a:xfrm>
            <a:off x="2705100" y="187325"/>
            <a:ext cx="6775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Comic Sans MS" panose="030F0702030302020204" pitchFamily="66" charset="0"/>
              </a:rPr>
              <a:t>Detecting Majorana fermions --- a grand challenge </a:t>
            </a:r>
          </a:p>
        </p:txBody>
      </p:sp>
      <p:sp>
        <p:nvSpPr>
          <p:cNvPr id="5" name="5-Point Star 4"/>
          <p:cNvSpPr/>
          <p:nvPr/>
        </p:nvSpPr>
        <p:spPr bwMode="auto">
          <a:xfrm>
            <a:off x="2320925" y="5478463"/>
            <a:ext cx="282575" cy="258762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5-Point Star 18"/>
          <p:cNvSpPr/>
          <p:nvPr/>
        </p:nvSpPr>
        <p:spPr bwMode="auto">
          <a:xfrm>
            <a:off x="2301875" y="3201988"/>
            <a:ext cx="282575" cy="258762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908410" y="3808475"/>
            <a:ext cx="7492263" cy="1589160"/>
            <a:chOff x="1839913" y="3690357"/>
            <a:chExt cx="7492187" cy="1588061"/>
          </a:xfrm>
          <a:solidFill>
            <a:schemeClr val="accent1"/>
          </a:solidFill>
        </p:grpSpPr>
        <p:grpSp>
          <p:nvGrpSpPr>
            <p:cNvPr id="11271" name="Group 19"/>
            <p:cNvGrpSpPr>
              <a:grpSpLocks/>
            </p:cNvGrpSpPr>
            <p:nvPr/>
          </p:nvGrpSpPr>
          <p:grpSpPr bwMode="auto">
            <a:xfrm>
              <a:off x="1839913" y="3690357"/>
              <a:ext cx="7492187" cy="1588061"/>
              <a:chOff x="2335213" y="3616737"/>
              <a:chExt cx="8042202" cy="1588682"/>
            </a:xfrm>
            <a:grpFill/>
          </p:grpSpPr>
          <p:sp>
            <p:nvSpPr>
              <p:cNvPr id="21" name="Rectangle 20"/>
              <p:cNvSpPr/>
              <p:nvPr/>
            </p:nvSpPr>
            <p:spPr bwMode="auto">
              <a:xfrm>
                <a:off x="2335213" y="3616737"/>
                <a:ext cx="1455236" cy="926821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r>
                  <a:rPr lang="en-US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      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498756" y="3616737"/>
                <a:ext cx="1455236" cy="926821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75" name="Rectangle 7"/>
              <p:cNvSpPr>
                <a:spLocks noChangeArrowheads="1"/>
              </p:cNvSpPr>
              <p:nvPr/>
            </p:nvSpPr>
            <p:spPr bwMode="auto">
              <a:xfrm>
                <a:off x="3801597" y="3616737"/>
                <a:ext cx="689058" cy="926821"/>
              </a:xfrm>
              <a:prstGeom prst="rect">
                <a:avLst/>
              </a:prstGeom>
              <a:solidFill>
                <a:schemeClr val="accent4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 smtClean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276" name="TextBox 8"/>
              <p:cNvSpPr txBox="1">
                <a:spLocks noChangeArrowheads="1"/>
              </p:cNvSpPr>
              <p:nvPr/>
            </p:nvSpPr>
            <p:spPr bwMode="auto">
              <a:xfrm>
                <a:off x="2892011" y="3849166"/>
                <a:ext cx="576263" cy="4619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11277" name="TextBox 9"/>
              <p:cNvSpPr txBox="1">
                <a:spLocks noChangeArrowheads="1"/>
              </p:cNvSpPr>
              <p:nvPr/>
            </p:nvSpPr>
            <p:spPr bwMode="auto">
              <a:xfrm>
                <a:off x="5081708" y="3824457"/>
                <a:ext cx="574675" cy="4619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11278" name="Oval 12"/>
              <p:cNvSpPr>
                <a:spLocks noChangeArrowheads="1"/>
              </p:cNvSpPr>
              <p:nvPr/>
            </p:nvSpPr>
            <p:spPr bwMode="auto">
              <a:xfrm>
                <a:off x="3987494" y="3901199"/>
                <a:ext cx="359343" cy="339964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 smtClean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1279" name="TextBox 13"/>
              <p:cNvSpPr txBox="1">
                <a:spLocks noChangeArrowheads="1"/>
              </p:cNvSpPr>
              <p:nvPr/>
            </p:nvSpPr>
            <p:spPr bwMode="auto">
              <a:xfrm>
                <a:off x="3894960" y="4805417"/>
                <a:ext cx="595695" cy="40000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20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MF</a:t>
                </a:r>
              </a:p>
            </p:txBody>
          </p:sp>
          <p:cxnSp>
            <p:nvCxnSpPr>
              <p:cNvPr id="11280" name="Straight Arrow Connector 17"/>
              <p:cNvCxnSpPr>
                <a:cxnSpLocks noChangeShapeType="1"/>
              </p:cNvCxnSpPr>
              <p:nvPr/>
            </p:nvCxnSpPr>
            <p:spPr bwMode="auto">
              <a:xfrm flipH="1" flipV="1">
                <a:off x="4167165" y="4310093"/>
                <a:ext cx="4871" cy="466930"/>
              </a:xfrm>
              <a:prstGeom prst="straightConnector1">
                <a:avLst/>
              </a:prstGeom>
              <a:grpFill/>
              <a:ln w="38100" algn="ctr">
                <a:solidFill>
                  <a:srgbClr val="C00000"/>
                </a:solidFill>
                <a:round/>
                <a:headEnd/>
                <a:tailEnd type="arrow" w="med" len="med"/>
              </a:ln>
              <a:extLst/>
            </p:spPr>
          </p:cxnSp>
          <p:sp>
            <p:nvSpPr>
              <p:cNvPr id="11281" name="Rectangle 22"/>
              <p:cNvSpPr>
                <a:spLocks noChangeArrowheads="1"/>
              </p:cNvSpPr>
              <p:nvPr/>
            </p:nvSpPr>
            <p:spPr bwMode="auto">
              <a:xfrm>
                <a:off x="6816131" y="3654073"/>
                <a:ext cx="3561284" cy="36947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1800" smtClean="0">
                    <a:solidFill>
                      <a:srgbClr val="006600"/>
                    </a:solidFill>
                    <a:latin typeface="Comic Sans MS" panose="030F0702030302020204" pitchFamily="66" charset="0"/>
                    <a:sym typeface="Symbol" panose="05050102010706020507" pitchFamily="18" charset="2"/>
                  </a:rPr>
                  <a:t>Kitaev (2000) + others</a:t>
                </a:r>
              </a:p>
            </p:txBody>
          </p:sp>
        </p:grpSp>
        <p:sp>
          <p:nvSpPr>
            <p:cNvPr id="11272" name="Rectangle 5"/>
            <p:cNvSpPr>
              <a:spLocks noChangeArrowheads="1"/>
            </p:cNvSpPr>
            <p:nvPr/>
          </p:nvSpPr>
          <p:spPr bwMode="auto">
            <a:xfrm>
              <a:off x="5862307" y="4217136"/>
              <a:ext cx="3415240" cy="6458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800" i="1" dirty="0" smtClean="0">
                  <a:solidFill>
                    <a:srgbClr val="000066"/>
                  </a:solidFill>
                  <a:latin typeface="Comic Sans MS" panose="030F0702030302020204" pitchFamily="66" charset="0"/>
                </a:rPr>
                <a:t>Tunneling by a split fermion rather than by Cooper pairs </a:t>
              </a:r>
              <a:endParaRPr lang="en-US" altLang="en-US" sz="1800" i="1" dirty="0" smtClean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50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>
            <a:off x="2578100" y="1265238"/>
            <a:ext cx="5313363" cy="949325"/>
          </a:xfrm>
          <a:prstGeom prst="cube">
            <a:avLst>
              <a:gd name="adj" fmla="val 69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1" name="TextBox 10"/>
          <p:cNvSpPr txBox="1">
            <a:spLocks noChangeArrowheads="1"/>
          </p:cNvSpPr>
          <p:nvPr/>
        </p:nvSpPr>
        <p:spPr bwMode="auto">
          <a:xfrm>
            <a:off x="2921000" y="220663"/>
            <a:ext cx="6775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Comic Sans MS" panose="030F0702030302020204" pitchFamily="66" charset="0"/>
              </a:rPr>
              <a:t>Most attention to date --- semiconductor nanowires</a:t>
            </a:r>
          </a:p>
        </p:txBody>
      </p:sp>
      <p:sp>
        <p:nvSpPr>
          <p:cNvPr id="82947" name="TextBox 2"/>
          <p:cNvSpPr txBox="1">
            <a:spLocks noChangeArrowheads="1"/>
          </p:cNvSpPr>
          <p:nvPr/>
        </p:nvSpPr>
        <p:spPr bwMode="auto">
          <a:xfrm>
            <a:off x="1162050" y="2251075"/>
            <a:ext cx="8894763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endParaRPr lang="en-US" altLang="en-US" dirty="0">
              <a:solidFill>
                <a:srgbClr val="000066"/>
              </a:solidFill>
            </a:endParaRPr>
          </a:p>
          <a:p>
            <a:pPr eaLnBrk="1" hangingPunct="1">
              <a:spcAft>
                <a:spcPts val="1800"/>
              </a:spcAft>
              <a:defRPr/>
            </a:pPr>
            <a:r>
              <a:rPr lang="en-US" altLang="en-US" dirty="0">
                <a:solidFill>
                  <a:srgbClr val="000066"/>
                </a:solidFill>
              </a:rPr>
              <a:t>	</a:t>
            </a:r>
            <a:r>
              <a:rPr lang="en-US" altLang="en-US" u="sng" dirty="0">
                <a:solidFill>
                  <a:srgbClr val="000066"/>
                </a:solidFill>
              </a:rPr>
              <a:t>Advantages</a:t>
            </a:r>
            <a:r>
              <a:rPr lang="en-US" altLang="en-US" dirty="0">
                <a:solidFill>
                  <a:srgbClr val="000066"/>
                </a:solidFill>
              </a:rPr>
              <a:t>:</a:t>
            </a:r>
          </a:p>
          <a:p>
            <a:pPr marL="1204913" indent="-28575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System can be tuned into the topological state with a magnetic field</a:t>
            </a:r>
          </a:p>
          <a:p>
            <a:pPr marL="1204913" indent="-28575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Majorana fermions are stabilized at the ends of the wire</a:t>
            </a:r>
          </a:p>
          <a:p>
            <a:pPr marL="1204913" indent="-28575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Parity lifetimes are expected to be long (few other states around)</a:t>
            </a:r>
          </a:p>
          <a:p>
            <a:pPr marL="1204913" indent="-28575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Can probe zero energy states via quasiparticle tunneling spectroscopy</a:t>
            </a:r>
          </a:p>
          <a:p>
            <a:pPr eaLnBrk="1" hangingPunct="1">
              <a:spcAft>
                <a:spcPts val="1200"/>
              </a:spcAft>
              <a:defRPr/>
            </a:pP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2" name="Can 1"/>
          <p:cNvSpPr/>
          <p:nvPr/>
        </p:nvSpPr>
        <p:spPr>
          <a:xfrm rot="5400000">
            <a:off x="5128419" y="-275431"/>
            <a:ext cx="223837" cy="3717925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338513" y="1477963"/>
            <a:ext cx="190500" cy="2238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997700" y="1466850"/>
            <a:ext cx="190500" cy="2238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476750" y="1060450"/>
            <a:ext cx="1427163" cy="1587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TextBox 9"/>
          <p:cNvSpPr txBox="1">
            <a:spLocks noChangeArrowheads="1"/>
          </p:cNvSpPr>
          <p:nvPr/>
        </p:nvSpPr>
        <p:spPr bwMode="auto">
          <a:xfrm>
            <a:off x="5940425" y="838200"/>
            <a:ext cx="379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2298" name="TextBox 9"/>
          <p:cNvSpPr txBox="1">
            <a:spLocks noChangeArrowheads="1"/>
          </p:cNvSpPr>
          <p:nvPr/>
        </p:nvSpPr>
        <p:spPr bwMode="auto">
          <a:xfrm>
            <a:off x="8139113" y="1651000"/>
            <a:ext cx="1903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Comic Sans MS" panose="030F0702030302020204" pitchFamily="66" charset="0"/>
              </a:rPr>
              <a:t>Superconductor</a:t>
            </a:r>
            <a:endParaRPr lang="en-US" altLang="en-US" sz="24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9" name="TextBox 10"/>
          <p:cNvSpPr txBox="1">
            <a:spLocks noChangeArrowheads="1"/>
          </p:cNvSpPr>
          <p:nvPr/>
        </p:nvSpPr>
        <p:spPr bwMode="auto">
          <a:xfrm>
            <a:off x="8112125" y="885825"/>
            <a:ext cx="1824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Comic Sans MS" panose="030F0702030302020204" pitchFamily="66" charset="0"/>
              </a:rPr>
              <a:t>Semiconductor nanowire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873875" y="1076325"/>
            <a:ext cx="409575" cy="3619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83450" y="1068388"/>
            <a:ext cx="760413" cy="79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7375525" y="1911350"/>
            <a:ext cx="66833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9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>
            <a:off x="2578100" y="1265238"/>
            <a:ext cx="5313363" cy="949325"/>
          </a:xfrm>
          <a:prstGeom prst="cube">
            <a:avLst>
              <a:gd name="adj" fmla="val 69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363" name="TextBox 10"/>
          <p:cNvSpPr txBox="1">
            <a:spLocks noChangeArrowheads="1"/>
          </p:cNvSpPr>
          <p:nvPr/>
        </p:nvSpPr>
        <p:spPr bwMode="auto">
          <a:xfrm>
            <a:off x="2921000" y="220663"/>
            <a:ext cx="6775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Comic Sans MS" panose="030F0702030302020204" pitchFamily="66" charset="0"/>
              </a:rPr>
              <a:t>Most attention to date --- semiconductor nanowires</a:t>
            </a:r>
          </a:p>
        </p:txBody>
      </p:sp>
      <p:sp>
        <p:nvSpPr>
          <p:cNvPr id="82947" name="TextBox 2"/>
          <p:cNvSpPr txBox="1">
            <a:spLocks noChangeArrowheads="1"/>
          </p:cNvSpPr>
          <p:nvPr/>
        </p:nvSpPr>
        <p:spPr bwMode="auto">
          <a:xfrm>
            <a:off x="1162050" y="2251075"/>
            <a:ext cx="8894763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endParaRPr lang="en-US" altLang="en-US" dirty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altLang="en-US" dirty="0">
                <a:solidFill>
                  <a:srgbClr val="000066"/>
                </a:solidFill>
              </a:rPr>
              <a:t>	</a:t>
            </a:r>
            <a:r>
              <a:rPr lang="en-US" altLang="en-US" u="sng" dirty="0">
                <a:solidFill>
                  <a:srgbClr val="000066"/>
                </a:solidFill>
              </a:rPr>
              <a:t>Advantages</a:t>
            </a:r>
            <a:r>
              <a:rPr lang="en-US" altLang="en-US" dirty="0">
                <a:solidFill>
                  <a:srgbClr val="000066"/>
                </a:solidFill>
              </a:rPr>
              <a:t>:</a:t>
            </a:r>
          </a:p>
          <a:p>
            <a:pPr marL="1204913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System can be tuned into the topological state with a magnetic field</a:t>
            </a:r>
          </a:p>
          <a:p>
            <a:pPr marL="1204913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Majorana fermions are stabilized at the ends of the wire</a:t>
            </a:r>
          </a:p>
          <a:p>
            <a:pPr marL="1204913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Parity lifetimes are expected to be long (few other states around)</a:t>
            </a:r>
          </a:p>
          <a:p>
            <a:pPr marL="1204913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Can probe zero energy states via quasiparticle tunneling spectroscopy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dirty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altLang="en-US" dirty="0">
                <a:solidFill>
                  <a:srgbClr val="000066"/>
                </a:solidFill>
              </a:rPr>
              <a:t>	</a:t>
            </a:r>
            <a:r>
              <a:rPr lang="en-US" altLang="en-US" u="sng" dirty="0">
                <a:solidFill>
                  <a:srgbClr val="000066"/>
                </a:solidFill>
              </a:rPr>
              <a:t>Disadvantages</a:t>
            </a:r>
            <a:r>
              <a:rPr lang="en-US" altLang="en-US" dirty="0">
                <a:solidFill>
                  <a:srgbClr val="000066"/>
                </a:solidFill>
              </a:rPr>
              <a:t>:</a:t>
            </a:r>
          </a:p>
          <a:p>
            <a:pPr marL="1204913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Need a large oriented magnetic field to induce the topological state</a:t>
            </a:r>
          </a:p>
          <a:p>
            <a:pPr marL="1204913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Majorana fermions are stabilized at the ends of the wire</a:t>
            </a:r>
          </a:p>
          <a:p>
            <a:pPr marL="1204913" indent="-2857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66"/>
                </a:solidFill>
              </a:rPr>
              <a:t>Challenging to manipulate/braid Majorana fermions</a:t>
            </a:r>
          </a:p>
          <a:p>
            <a:pPr marL="1149350" indent="-234950" eaLnBrk="1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2" name="Can 1"/>
          <p:cNvSpPr/>
          <p:nvPr/>
        </p:nvSpPr>
        <p:spPr>
          <a:xfrm rot="5400000">
            <a:off x="5128419" y="-275431"/>
            <a:ext cx="223837" cy="3717925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338513" y="1477963"/>
            <a:ext cx="190500" cy="2238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997700" y="1466850"/>
            <a:ext cx="190500" cy="2238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476750" y="1060450"/>
            <a:ext cx="1427163" cy="1587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9" name="TextBox 9"/>
          <p:cNvSpPr txBox="1">
            <a:spLocks noChangeArrowheads="1"/>
          </p:cNvSpPr>
          <p:nvPr/>
        </p:nvSpPr>
        <p:spPr bwMode="auto">
          <a:xfrm>
            <a:off x="5940425" y="838200"/>
            <a:ext cx="379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8139113" y="1651000"/>
            <a:ext cx="1903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Comic Sans MS" panose="030F0702030302020204" pitchFamily="66" charset="0"/>
              </a:rPr>
              <a:t>Superconductor</a:t>
            </a:r>
            <a:endParaRPr lang="en-US" altLang="en-US" sz="2400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371" name="TextBox 10"/>
          <p:cNvSpPr txBox="1">
            <a:spLocks noChangeArrowheads="1"/>
          </p:cNvSpPr>
          <p:nvPr/>
        </p:nvSpPr>
        <p:spPr bwMode="auto">
          <a:xfrm>
            <a:off x="8112125" y="885825"/>
            <a:ext cx="1824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Comic Sans MS" panose="030F0702030302020204" pitchFamily="66" charset="0"/>
              </a:rPr>
              <a:t>Semiconductor nanowire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873875" y="1076325"/>
            <a:ext cx="409575" cy="3619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83450" y="1068388"/>
            <a:ext cx="760413" cy="79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7375525" y="1911350"/>
            <a:ext cx="66833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5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thlogo">
  <a:themeElements>
    <a:clrScheme name="with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ithlog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blipFill>
          <a:blip xmlns:r="http://schemas.openxmlformats.org/officeDocument/2006/relationships" r:embed="rId1"/>
          <a:stretch>
            <a:fillRect l="-4348" b="-5618"/>
          </a:stretch>
        </a:blipFill>
      </a:spPr>
      <a:bodyPr/>
      <a:lstStyle>
        <a:defPPr>
          <a:defRPr i="1" smtClean="0">
            <a:noFill/>
            <a:latin typeface="Cambria Math" panose="02040503050406030204" pitchFamily="18" charset="0"/>
          </a:defRPr>
        </a:defPPr>
      </a:lstStyle>
    </a:txDef>
  </a:objectDefaults>
  <a:extraClrSchemeLst>
    <a:extraClrScheme>
      <a:clrScheme name="with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th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th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th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th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th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th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th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th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th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th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th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13102</TotalTime>
  <Words>1675</Words>
  <Application>Microsoft Office PowerPoint</Application>
  <PresentationFormat>Widescreen</PresentationFormat>
  <Paragraphs>326</Paragraphs>
  <Slides>60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7" baseType="lpstr">
      <vt:lpstr>ＭＳ Ｐゴシック</vt:lpstr>
      <vt:lpstr>ＭＳ Ｐゴシック</vt:lpstr>
      <vt:lpstr>Arial</vt:lpstr>
      <vt:lpstr>Calibri</vt:lpstr>
      <vt:lpstr>Calibri Light</vt:lpstr>
      <vt:lpstr>Cambria Math</vt:lpstr>
      <vt:lpstr>Chalkduster</vt:lpstr>
      <vt:lpstr>Comic Sans MS</vt:lpstr>
      <vt:lpstr>Symbol</vt:lpstr>
      <vt:lpstr>Tahoma</vt:lpstr>
      <vt:lpstr>Times New Roman</vt:lpstr>
      <vt:lpstr>Wingdings</vt:lpstr>
      <vt:lpstr>Wingdings 2</vt:lpstr>
      <vt:lpstr>Wingdings 3</vt:lpstr>
      <vt:lpstr>Office Theme</vt:lpstr>
      <vt:lpstr>withlogo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Evidence for hybridization of MFs with gate voltage</vt:lpstr>
      <vt:lpstr>Majorana recipe: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Tunneling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Dale Van Harlingen</dc:creator>
  <cp:lastModifiedBy>Van Harlingen, Dale J</cp:lastModifiedBy>
  <cp:revision>54</cp:revision>
  <dcterms:created xsi:type="dcterms:W3CDTF">2019-11-17T21:33:13Z</dcterms:created>
  <dcterms:modified xsi:type="dcterms:W3CDTF">2019-12-05T18:43:16Z</dcterms:modified>
</cp:coreProperties>
</file>